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9" r:id="rId3"/>
    <p:sldId id="315" r:id="rId4"/>
    <p:sldId id="320" r:id="rId5"/>
    <p:sldId id="338" r:id="rId6"/>
    <p:sldId id="339" r:id="rId7"/>
    <p:sldId id="340" r:id="rId8"/>
    <p:sldId id="341" r:id="rId9"/>
    <p:sldId id="316" r:id="rId10"/>
    <p:sldId id="318" r:id="rId11"/>
    <p:sldId id="327" r:id="rId12"/>
    <p:sldId id="342" r:id="rId13"/>
    <p:sldId id="343" r:id="rId14"/>
    <p:sldId id="325" r:id="rId15"/>
    <p:sldId id="328" r:id="rId16"/>
    <p:sldId id="329" r:id="rId17"/>
    <p:sldId id="330" r:id="rId18"/>
    <p:sldId id="331" r:id="rId19"/>
    <p:sldId id="333" r:id="rId20"/>
    <p:sldId id="335" r:id="rId21"/>
    <p:sldId id="332" r:id="rId22"/>
    <p:sldId id="336"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19" autoAdjust="0"/>
    <p:restoredTop sz="90141" autoAdjust="0"/>
  </p:normalViewPr>
  <p:slideViewPr>
    <p:cSldViewPr>
      <p:cViewPr>
        <p:scale>
          <a:sx n="50" d="100"/>
          <a:sy n="50" d="100"/>
        </p:scale>
        <p:origin x="-1086" y="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17.08.2018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17.08.2018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17.08.2018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17.08.2018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17.08.2018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17.08.2018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17.08.2018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17.08.2018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17.08.2018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17.08.2018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17.08.2018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17.08.2018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928662" y="428604"/>
            <a:ext cx="7500990" cy="4143404"/>
          </a:xfrm>
        </p:spPr>
        <p:txBody>
          <a:bodyPr>
            <a:normAutofit fontScale="55000" lnSpcReduction="20000"/>
          </a:bodyPr>
          <a:lstStyle/>
          <a:p>
            <a:r>
              <a:rPr lang="en-US" sz="8600" b="1" dirty="0" smtClean="0">
                <a:solidFill>
                  <a:schemeClr val="tx1"/>
                </a:solidFill>
              </a:rPr>
              <a:t>Practical lesson № 9</a:t>
            </a:r>
            <a:endParaRPr lang="ru-RU" sz="8600" b="1" dirty="0" smtClean="0">
              <a:solidFill>
                <a:schemeClr val="tx1"/>
              </a:solidFill>
            </a:endParaRPr>
          </a:p>
          <a:p>
            <a:r>
              <a:rPr lang="en-US" sz="8600" b="1" dirty="0" smtClean="0">
                <a:solidFill>
                  <a:schemeClr val="tx1"/>
                </a:solidFill>
              </a:rPr>
              <a:t>SIMPLE PHYSIOTHERAPEUTIC PROCEDURES IN THE ORGANIZATION OF CARING PATIENTS </a:t>
            </a:r>
            <a:endParaRPr lang="ru-RU" sz="8600" dirty="0" smtClean="0">
              <a:solidFill>
                <a:schemeClr val="tx1"/>
              </a:solidFill>
            </a:endParaRPr>
          </a:p>
          <a:p>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Classification of cold Applications</a:t>
            </a:r>
            <a:endParaRPr lang="ru-RU" b="1" dirty="0">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nvPr>
        </p:nvGraphicFramePr>
        <p:xfrm>
          <a:off x="214282" y="1857361"/>
          <a:ext cx="8643999" cy="4214844"/>
        </p:xfrm>
        <a:graphic>
          <a:graphicData uri="http://schemas.openxmlformats.org/drawingml/2006/table">
            <a:tbl>
              <a:tblPr/>
              <a:tblGrid>
                <a:gridCol w="2151290"/>
                <a:gridCol w="2093531"/>
                <a:gridCol w="2249694"/>
                <a:gridCol w="2149484"/>
              </a:tblGrid>
              <a:tr h="421485">
                <a:tc gridSpan="4">
                  <a:txBody>
                    <a:bodyPr/>
                    <a:lstStyle/>
                    <a:p>
                      <a:pPr algn="ctr">
                        <a:lnSpc>
                          <a:spcPct val="115000"/>
                        </a:lnSpc>
                        <a:spcAft>
                          <a:spcPts val="0"/>
                        </a:spcAft>
                      </a:pPr>
                      <a:r>
                        <a:rPr lang="en-US" sz="2400" b="1" dirty="0">
                          <a:latin typeface="Times New Roman" pitchFamily="18" charset="0"/>
                          <a:ea typeface="Calibri"/>
                          <a:cs typeface="Times New Roman" pitchFamily="18" charset="0"/>
                        </a:rPr>
                        <a:t>COLD APPLICATIONS</a:t>
                      </a:r>
                      <a:endParaRPr lang="ru-RU" sz="24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r>
              <a:tr h="421485">
                <a:tc gridSpan="2">
                  <a:txBody>
                    <a:bodyPr/>
                    <a:lstStyle/>
                    <a:p>
                      <a:pPr algn="ctr">
                        <a:lnSpc>
                          <a:spcPct val="115000"/>
                        </a:lnSpc>
                        <a:spcAft>
                          <a:spcPts val="0"/>
                        </a:spcAft>
                      </a:pPr>
                      <a:r>
                        <a:rPr lang="en-US" sz="2400" b="1">
                          <a:latin typeface="Times New Roman" pitchFamily="18" charset="0"/>
                          <a:ea typeface="Calibri"/>
                          <a:cs typeface="Times New Roman" pitchFamily="18" charset="0"/>
                        </a:rPr>
                        <a:t>LOCAL</a:t>
                      </a:r>
                      <a:r>
                        <a:rPr lang="ru-RU" sz="2400" b="1">
                          <a:latin typeface="Times New Roman" pitchFamily="18" charset="0"/>
                          <a:ea typeface="Calibri"/>
                          <a:cs typeface="Times New Roman" pitchFamily="18" charset="0"/>
                        </a:rPr>
                        <a:t>:</a:t>
                      </a:r>
                      <a:endParaRPr lang="ru-RU" sz="24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gridSpan="2">
                  <a:txBody>
                    <a:bodyPr/>
                    <a:lstStyle/>
                    <a:p>
                      <a:pPr algn="ctr">
                        <a:lnSpc>
                          <a:spcPct val="115000"/>
                        </a:lnSpc>
                        <a:spcAft>
                          <a:spcPts val="0"/>
                        </a:spcAft>
                      </a:pPr>
                      <a:r>
                        <a:rPr lang="en-US" sz="2400" b="1">
                          <a:latin typeface="Times New Roman" pitchFamily="18" charset="0"/>
                          <a:ea typeface="Calibri"/>
                          <a:cs typeface="Times New Roman" pitchFamily="18" charset="0"/>
                        </a:rPr>
                        <a:t>GENERAL</a:t>
                      </a:r>
                      <a:r>
                        <a:rPr lang="ru-RU" sz="2400" b="1">
                          <a:latin typeface="Times New Roman" pitchFamily="18" charset="0"/>
                          <a:ea typeface="Calibri"/>
                          <a:cs typeface="Times New Roman" pitchFamily="18" charset="0"/>
                        </a:rPr>
                        <a:t>:</a:t>
                      </a:r>
                      <a:endParaRPr lang="ru-RU" sz="24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421485">
                <a:tc>
                  <a:txBody>
                    <a:bodyPr/>
                    <a:lstStyle/>
                    <a:p>
                      <a:pPr algn="ctr">
                        <a:lnSpc>
                          <a:spcPct val="115000"/>
                        </a:lnSpc>
                        <a:spcAft>
                          <a:spcPts val="0"/>
                        </a:spcAft>
                      </a:pPr>
                      <a:r>
                        <a:rPr lang="en-US" sz="2400" b="1">
                          <a:latin typeface="Times New Roman" pitchFamily="18" charset="0"/>
                          <a:ea typeface="Calibri"/>
                          <a:cs typeface="Times New Roman" pitchFamily="18" charset="0"/>
                        </a:rPr>
                        <a:t>Dry cold</a:t>
                      </a:r>
                      <a:r>
                        <a:rPr lang="ru-RU" sz="2400" b="1">
                          <a:latin typeface="Times New Roman" pitchFamily="18" charset="0"/>
                          <a:ea typeface="Calibri"/>
                          <a:cs typeface="Times New Roman" pitchFamily="18" charset="0"/>
                        </a:rPr>
                        <a:t>:</a:t>
                      </a:r>
                      <a:endParaRPr lang="ru-RU" sz="24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b="1">
                          <a:latin typeface="Times New Roman" pitchFamily="18" charset="0"/>
                          <a:ea typeface="Calibri"/>
                          <a:cs typeface="Times New Roman" pitchFamily="18" charset="0"/>
                        </a:rPr>
                        <a:t>Moist cold</a:t>
                      </a:r>
                      <a:r>
                        <a:rPr lang="ru-RU" sz="2400" b="1">
                          <a:latin typeface="Times New Roman" pitchFamily="18" charset="0"/>
                          <a:ea typeface="Calibri"/>
                          <a:cs typeface="Times New Roman" pitchFamily="18" charset="0"/>
                        </a:rPr>
                        <a:t>: </a:t>
                      </a:r>
                      <a:endParaRPr lang="ru-RU" sz="24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b="1">
                          <a:latin typeface="Times New Roman" pitchFamily="18" charset="0"/>
                          <a:ea typeface="Calibri"/>
                          <a:cs typeface="Times New Roman" pitchFamily="18" charset="0"/>
                        </a:rPr>
                        <a:t>Dry cold</a:t>
                      </a:r>
                      <a:r>
                        <a:rPr lang="ru-RU" sz="2400" b="1">
                          <a:latin typeface="Times New Roman" pitchFamily="18" charset="0"/>
                          <a:ea typeface="Calibri"/>
                          <a:cs typeface="Times New Roman" pitchFamily="18" charset="0"/>
                        </a:rPr>
                        <a:t>:</a:t>
                      </a:r>
                      <a:endParaRPr lang="ru-RU" sz="24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b="1">
                          <a:latin typeface="Times New Roman" pitchFamily="18" charset="0"/>
                          <a:ea typeface="Calibri"/>
                          <a:cs typeface="Times New Roman" pitchFamily="18" charset="0"/>
                        </a:rPr>
                        <a:t>Moist cold</a:t>
                      </a:r>
                      <a:r>
                        <a:rPr lang="ru-RU" sz="2400" b="1">
                          <a:latin typeface="Times New Roman" pitchFamily="18" charset="0"/>
                          <a:ea typeface="Calibri"/>
                          <a:cs typeface="Times New Roman" pitchFamily="18" charset="0"/>
                        </a:rPr>
                        <a:t>:</a:t>
                      </a:r>
                      <a:endParaRPr lang="ru-RU" sz="24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0389">
                <a:tc>
                  <a:txBody>
                    <a:bodyPr/>
                    <a:lstStyle/>
                    <a:p>
                      <a:pPr marL="342900" lvl="0" indent="-342900">
                        <a:lnSpc>
                          <a:spcPct val="115000"/>
                        </a:lnSpc>
                        <a:spcAft>
                          <a:spcPts val="0"/>
                        </a:spcAft>
                        <a:buFont typeface="Symbol"/>
                        <a:buChar char=""/>
                      </a:pPr>
                      <a:r>
                        <a:rPr lang="en-US" sz="2400" dirty="0" smtClean="0">
                          <a:latin typeface="Times New Roman" pitchFamily="18" charset="0"/>
                          <a:ea typeface="Calibri"/>
                          <a:cs typeface="Times New Roman" pitchFamily="18" charset="0"/>
                        </a:rPr>
                        <a:t>Ice pack </a:t>
                      </a:r>
                      <a:endParaRPr lang="ru-RU" sz="2400" dirty="0" smtClean="0">
                        <a:latin typeface="Times New Roman" pitchFamily="18" charset="0"/>
                        <a:ea typeface="Calibri"/>
                        <a:cs typeface="Times New Roman" pitchFamily="18" charset="0"/>
                      </a:endParaRPr>
                    </a:p>
                    <a:p>
                      <a:pPr marL="342900" lvl="0" indent="-342900">
                        <a:lnSpc>
                          <a:spcPct val="115000"/>
                        </a:lnSpc>
                        <a:spcAft>
                          <a:spcPts val="0"/>
                        </a:spcAft>
                        <a:buFont typeface="Symbol"/>
                        <a:buChar char=""/>
                      </a:pPr>
                      <a:r>
                        <a:rPr lang="en-US" sz="2400" dirty="0" smtClean="0">
                          <a:latin typeface="Times New Roman" pitchFamily="18" charset="0"/>
                          <a:ea typeface="Calibri"/>
                          <a:cs typeface="Times New Roman" pitchFamily="18" charset="0"/>
                        </a:rPr>
                        <a:t>Chemical </a:t>
                      </a:r>
                      <a:r>
                        <a:rPr lang="en-US" sz="2400" dirty="0">
                          <a:latin typeface="Times New Roman" pitchFamily="18" charset="0"/>
                          <a:ea typeface="Calibri"/>
                          <a:cs typeface="Times New Roman" pitchFamily="18" charset="0"/>
                        </a:rPr>
                        <a:t>cold packs </a:t>
                      </a:r>
                      <a:endParaRPr lang="ru-RU" sz="24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Symbol"/>
                        <a:buChar char=""/>
                      </a:pPr>
                      <a:r>
                        <a:rPr lang="en-US" sz="2400" dirty="0" smtClean="0">
                          <a:latin typeface="Times New Roman" pitchFamily="18" charset="0"/>
                          <a:ea typeface="Calibri"/>
                          <a:cs typeface="Times New Roman" pitchFamily="18" charset="0"/>
                        </a:rPr>
                        <a:t>Cold compress</a:t>
                      </a:r>
                      <a:endParaRPr lang="ru-RU" sz="2400" dirty="0" smtClean="0">
                        <a:latin typeface="Times New Roman" pitchFamily="18" charset="0"/>
                        <a:ea typeface="Calibri"/>
                        <a:cs typeface="Times New Roman" pitchFamily="18" charset="0"/>
                      </a:endParaRPr>
                    </a:p>
                    <a:p>
                      <a:pPr marL="342900" lvl="0" indent="-342900">
                        <a:lnSpc>
                          <a:spcPct val="115000"/>
                        </a:lnSpc>
                        <a:spcAft>
                          <a:spcPts val="0"/>
                        </a:spcAft>
                        <a:buFont typeface="Symbol"/>
                        <a:buChar char=""/>
                      </a:pPr>
                      <a:r>
                        <a:rPr lang="en-US" sz="2400" dirty="0" smtClean="0">
                          <a:latin typeface="Times New Roman" pitchFamily="18" charset="0"/>
                          <a:ea typeface="Calibri"/>
                          <a:cs typeface="Times New Roman" pitchFamily="18" charset="0"/>
                        </a:rPr>
                        <a:t>Ice </a:t>
                      </a:r>
                      <a:r>
                        <a:rPr lang="en-US" sz="2400" dirty="0">
                          <a:latin typeface="Times New Roman" pitchFamily="18" charset="0"/>
                          <a:ea typeface="Calibri"/>
                          <a:cs typeface="Times New Roman" pitchFamily="18" charset="0"/>
                        </a:rPr>
                        <a:t>to suck </a:t>
                      </a:r>
                      <a:endParaRPr lang="ru-RU" sz="2400" dirty="0">
                        <a:latin typeface="Times New Roman" pitchFamily="18" charset="0"/>
                        <a:ea typeface="Calibri"/>
                        <a:cs typeface="Times New Roman" pitchFamily="18" charset="0"/>
                      </a:endParaRPr>
                    </a:p>
                    <a:p>
                      <a:pPr marL="342900" lvl="0" indent="-342900">
                        <a:lnSpc>
                          <a:spcPct val="115000"/>
                        </a:lnSpc>
                        <a:spcAft>
                          <a:spcPts val="0"/>
                        </a:spcAft>
                        <a:buFont typeface="Symbol"/>
                        <a:buChar char=""/>
                      </a:pPr>
                      <a:r>
                        <a:rPr lang="en-US" sz="2400" dirty="0" smtClean="0">
                          <a:latin typeface="Times New Roman" pitchFamily="18" charset="0"/>
                          <a:ea typeface="Calibri"/>
                          <a:cs typeface="Times New Roman" pitchFamily="18" charset="0"/>
                        </a:rPr>
                        <a:t>Evaporating </a:t>
                      </a:r>
                      <a:r>
                        <a:rPr lang="en-US" sz="2400" dirty="0">
                          <a:latin typeface="Times New Roman" pitchFamily="18" charset="0"/>
                          <a:ea typeface="Calibri"/>
                          <a:cs typeface="Times New Roman" pitchFamily="18" charset="0"/>
                        </a:rPr>
                        <a:t>lotion</a:t>
                      </a:r>
                      <a:endParaRPr lang="ru-RU" sz="24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l" defTabSz="914400" rtl="0" eaLnBrk="1" fontAlgn="auto" latinLnBrk="0" hangingPunct="1">
                        <a:lnSpc>
                          <a:spcPct val="115000"/>
                        </a:lnSpc>
                        <a:spcBef>
                          <a:spcPts val="0"/>
                        </a:spcBef>
                        <a:spcAft>
                          <a:spcPts val="0"/>
                        </a:spcAft>
                        <a:buClrTx/>
                        <a:buSzTx/>
                        <a:buFont typeface="Symbol"/>
                        <a:buChar char=""/>
                        <a:tabLst/>
                        <a:defRPr/>
                      </a:pPr>
                      <a:r>
                        <a:rPr lang="en-US" sz="2400" dirty="0" smtClean="0">
                          <a:latin typeface="Times New Roman" pitchFamily="18" charset="0"/>
                          <a:ea typeface="Calibri"/>
                          <a:cs typeface="Times New Roman" pitchFamily="18" charset="0"/>
                        </a:rPr>
                        <a:t>Local</a:t>
                      </a:r>
                      <a:r>
                        <a:rPr lang="ru-RU" sz="2400" dirty="0" smtClean="0">
                          <a:latin typeface="Times New Roman" pitchFamily="18" charset="0"/>
                          <a:ea typeface="Calibri"/>
                          <a:cs typeface="Times New Roman" pitchFamily="18" charset="0"/>
                        </a:rPr>
                        <a:t> </a:t>
                      </a:r>
                      <a:r>
                        <a:rPr lang="en-US" sz="2400" dirty="0" smtClean="0">
                          <a:latin typeface="Times New Roman" pitchFamily="18" charset="0"/>
                          <a:ea typeface="Calibri"/>
                          <a:cs typeface="Times New Roman" pitchFamily="18" charset="0"/>
                        </a:rPr>
                        <a:t>bath</a:t>
                      </a:r>
                      <a:endParaRPr lang="ru-RU" sz="2400" dirty="0" smtClean="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l" defTabSz="914400" rtl="0" eaLnBrk="1" fontAlgn="auto" latinLnBrk="0" hangingPunct="1">
                        <a:lnSpc>
                          <a:spcPct val="115000"/>
                        </a:lnSpc>
                        <a:spcBef>
                          <a:spcPts val="0"/>
                        </a:spcBef>
                        <a:spcAft>
                          <a:spcPts val="0"/>
                        </a:spcAft>
                        <a:buClrTx/>
                        <a:buSzTx/>
                        <a:buFont typeface="Symbol"/>
                        <a:buChar char=""/>
                        <a:tabLst/>
                        <a:defRPr/>
                      </a:pPr>
                      <a:r>
                        <a:rPr lang="en-US" sz="2400" dirty="0" smtClean="0">
                          <a:latin typeface="Times New Roman" pitchFamily="18" charset="0"/>
                          <a:ea typeface="Calibri"/>
                          <a:cs typeface="Times New Roman" pitchFamily="18" charset="0"/>
                        </a:rPr>
                        <a:t>General Cold</a:t>
                      </a:r>
                      <a:r>
                        <a:rPr lang="ru-RU" sz="2400" dirty="0" smtClean="0">
                          <a:latin typeface="Times New Roman" pitchFamily="18" charset="0"/>
                          <a:ea typeface="Calibri"/>
                          <a:cs typeface="Times New Roman" pitchFamily="18" charset="0"/>
                        </a:rPr>
                        <a:t> </a:t>
                      </a:r>
                      <a:r>
                        <a:rPr lang="en-US" sz="2400" dirty="0" smtClean="0">
                          <a:latin typeface="Times New Roman" pitchFamily="18" charset="0"/>
                          <a:ea typeface="Calibri"/>
                          <a:cs typeface="Times New Roman" pitchFamily="18" charset="0"/>
                        </a:rPr>
                        <a:t>bath</a:t>
                      </a:r>
                      <a:endParaRPr lang="ru-RU" sz="2400" dirty="0" smtClean="0">
                        <a:latin typeface="Times New Roman" pitchFamily="18" charset="0"/>
                        <a:ea typeface="Calibri"/>
                        <a:cs typeface="Times New Roman" pitchFamily="18" charset="0"/>
                      </a:endParaRPr>
                    </a:p>
                    <a:p>
                      <a:pPr marL="342900" lvl="0" indent="-342900">
                        <a:lnSpc>
                          <a:spcPct val="115000"/>
                        </a:lnSpc>
                        <a:spcAft>
                          <a:spcPts val="0"/>
                        </a:spcAft>
                        <a:buFont typeface="Symbol"/>
                        <a:buChar char=""/>
                      </a:pPr>
                      <a:r>
                        <a:rPr lang="en-US" sz="2400" dirty="0" smtClean="0">
                          <a:latin typeface="Times New Roman" pitchFamily="18" charset="0"/>
                          <a:ea typeface="Calibri"/>
                          <a:cs typeface="Times New Roman" pitchFamily="18" charset="0"/>
                        </a:rPr>
                        <a:t>Cold </a:t>
                      </a:r>
                      <a:r>
                        <a:rPr lang="en-US" sz="2400" dirty="0">
                          <a:latin typeface="Times New Roman" pitchFamily="18" charset="0"/>
                          <a:ea typeface="Calibri"/>
                          <a:cs typeface="Times New Roman" pitchFamily="18" charset="0"/>
                        </a:rPr>
                        <a:t>sponging </a:t>
                      </a:r>
                      <a:endParaRPr lang="ru-RU" sz="2400" dirty="0">
                        <a:latin typeface="Times New Roman" pitchFamily="18" charset="0"/>
                        <a:ea typeface="Calibri"/>
                        <a:cs typeface="Times New Roman" pitchFamily="18" charset="0"/>
                      </a:endParaRPr>
                    </a:p>
                    <a:p>
                      <a:pPr marL="342900" lvl="0" indent="-342900">
                        <a:lnSpc>
                          <a:spcPct val="115000"/>
                        </a:lnSpc>
                        <a:spcAft>
                          <a:spcPts val="0"/>
                        </a:spcAft>
                        <a:buFont typeface="Symbol"/>
                        <a:buChar char=""/>
                      </a:pPr>
                      <a:r>
                        <a:rPr lang="en-US" sz="2400" dirty="0">
                          <a:latin typeface="Times New Roman" pitchFamily="18" charset="0"/>
                          <a:ea typeface="Calibri"/>
                          <a:cs typeface="Times New Roman" pitchFamily="18" charset="0"/>
                        </a:rPr>
                        <a:t>Cold </a:t>
                      </a:r>
                      <a:r>
                        <a:rPr lang="en-US" sz="2400" dirty="0" smtClean="0">
                          <a:latin typeface="Times New Roman" pitchFamily="18" charset="0"/>
                          <a:ea typeface="Calibri"/>
                          <a:cs typeface="Times New Roman" pitchFamily="18" charset="0"/>
                        </a:rPr>
                        <a:t>wrapping</a:t>
                      </a:r>
                      <a:endParaRPr lang="ru-RU" sz="24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b="1" dirty="0" smtClean="0">
                <a:latin typeface="Times New Roman" pitchFamily="18" charset="0"/>
                <a:cs typeface="Times New Roman" pitchFamily="18" charset="0"/>
              </a:rPr>
              <a:t>PHYSIOLOGICAL EFFECTS </a:t>
            </a:r>
            <a:endParaRPr lang="ru-RU" b="1" dirty="0">
              <a:latin typeface="Times New Roman" pitchFamily="18" charset="0"/>
              <a:cs typeface="Times New Roman" pitchFamily="18" charset="0"/>
            </a:endParaRPr>
          </a:p>
        </p:txBody>
      </p:sp>
      <p:sp>
        <p:nvSpPr>
          <p:cNvPr id="3" name="Содержимое 2"/>
          <p:cNvSpPr>
            <a:spLocks noGrp="1"/>
          </p:cNvSpPr>
          <p:nvPr>
            <p:ph sz="half" idx="1"/>
          </p:nvPr>
        </p:nvSpPr>
        <p:spPr>
          <a:xfrm>
            <a:off x="0" y="1600200"/>
            <a:ext cx="4495800" cy="4525963"/>
          </a:xfrm>
        </p:spPr>
        <p:txBody>
          <a:bodyPr>
            <a:normAutofit fontScale="92500" lnSpcReduction="20000"/>
          </a:bodyPr>
          <a:lstStyle/>
          <a:p>
            <a:pPr algn="ctr">
              <a:buNone/>
            </a:pPr>
            <a:r>
              <a:rPr lang="en-US" b="1" dirty="0" smtClean="0">
                <a:latin typeface="Times New Roman" pitchFamily="18" charset="0"/>
                <a:cs typeface="Times New Roman" pitchFamily="18" charset="0"/>
              </a:rPr>
              <a:t>HOT APPLICATION </a:t>
            </a:r>
          </a:p>
          <a:p>
            <a:r>
              <a:rPr lang="en-US" dirty="0" smtClean="0">
                <a:latin typeface="Times New Roman" pitchFamily="18" charset="0"/>
                <a:cs typeface="Times New Roman" pitchFamily="18" charset="0"/>
              </a:rPr>
              <a:t>Peripheral Vasodilatation </a:t>
            </a:r>
          </a:p>
          <a:p>
            <a:r>
              <a:rPr lang="en-US" dirty="0" smtClean="0">
                <a:latin typeface="Times New Roman" pitchFamily="18" charset="0"/>
                <a:cs typeface="Times New Roman" pitchFamily="18" charset="0"/>
              </a:rPr>
              <a:t>Increased capillary permeability </a:t>
            </a:r>
          </a:p>
          <a:p>
            <a:r>
              <a:rPr lang="en-US" dirty="0" smtClean="0">
                <a:latin typeface="Times New Roman" pitchFamily="18" charset="0"/>
                <a:cs typeface="Times New Roman" pitchFamily="18" charset="0"/>
              </a:rPr>
              <a:t>Increased oxygen consumption </a:t>
            </a:r>
          </a:p>
          <a:p>
            <a:r>
              <a:rPr lang="en-US" dirty="0" smtClean="0">
                <a:latin typeface="Times New Roman" pitchFamily="18" charset="0"/>
                <a:cs typeface="Times New Roman" pitchFamily="18" charset="0"/>
              </a:rPr>
              <a:t>Increased local metabolism </a:t>
            </a:r>
          </a:p>
          <a:p>
            <a:r>
              <a:rPr lang="en-US" dirty="0" smtClean="0">
                <a:latin typeface="Times New Roman" pitchFamily="18" charset="0"/>
                <a:cs typeface="Times New Roman" pitchFamily="18" charset="0"/>
              </a:rPr>
              <a:t>Decreased blood viscosity </a:t>
            </a:r>
          </a:p>
          <a:p>
            <a:r>
              <a:rPr lang="en-US" dirty="0" smtClean="0">
                <a:latin typeface="Times New Roman" pitchFamily="18" charset="0"/>
                <a:cs typeface="Times New Roman" pitchFamily="18" charset="0"/>
              </a:rPr>
              <a:t>Decreased muscle tone</a:t>
            </a:r>
          </a:p>
          <a:p>
            <a:r>
              <a:rPr lang="en-US" dirty="0" smtClean="0">
                <a:latin typeface="Times New Roman" pitchFamily="18" charset="0"/>
                <a:cs typeface="Times New Roman" pitchFamily="18" charset="0"/>
              </a:rPr>
              <a:t>Increased blood flow </a:t>
            </a:r>
          </a:p>
          <a:p>
            <a:r>
              <a:rPr lang="en-US" dirty="0" smtClean="0">
                <a:latin typeface="Times New Roman" pitchFamily="18" charset="0"/>
                <a:cs typeface="Times New Roman" pitchFamily="18" charset="0"/>
              </a:rPr>
              <a:t>Increased lymph flow </a:t>
            </a:r>
          </a:p>
        </p:txBody>
      </p:sp>
      <p:sp>
        <p:nvSpPr>
          <p:cNvPr id="4" name="Содержимое 3"/>
          <p:cNvSpPr>
            <a:spLocks noGrp="1"/>
          </p:cNvSpPr>
          <p:nvPr>
            <p:ph sz="half" idx="2"/>
          </p:nvPr>
        </p:nvSpPr>
        <p:spPr>
          <a:xfrm>
            <a:off x="4429124" y="1600200"/>
            <a:ext cx="4714876" cy="4525963"/>
          </a:xfrm>
        </p:spPr>
        <p:txBody>
          <a:bodyPr>
            <a:normAutofit fontScale="92500" lnSpcReduction="20000"/>
          </a:bodyPr>
          <a:lstStyle/>
          <a:p>
            <a:pPr algn="ctr">
              <a:buNone/>
            </a:pPr>
            <a:r>
              <a:rPr lang="en-US" b="1" dirty="0" smtClean="0">
                <a:latin typeface="Times New Roman" pitchFamily="18" charset="0"/>
                <a:cs typeface="Times New Roman" pitchFamily="18" charset="0"/>
              </a:rPr>
              <a:t>COLD APPLICATION </a:t>
            </a:r>
          </a:p>
          <a:p>
            <a:r>
              <a:rPr lang="en-US" dirty="0" smtClean="0">
                <a:latin typeface="Times New Roman" pitchFamily="18" charset="0"/>
                <a:cs typeface="Times New Roman" pitchFamily="18" charset="0"/>
              </a:rPr>
              <a:t>Peripheral Vasoconstriction</a:t>
            </a:r>
          </a:p>
          <a:p>
            <a:r>
              <a:rPr lang="en-US" dirty="0" smtClean="0">
                <a:latin typeface="Times New Roman" pitchFamily="18" charset="0"/>
                <a:cs typeface="Times New Roman" pitchFamily="18" charset="0"/>
              </a:rPr>
              <a:t>Decreased capillary permeability </a:t>
            </a:r>
          </a:p>
          <a:p>
            <a:r>
              <a:rPr lang="en-US" dirty="0" smtClean="0">
                <a:latin typeface="Times New Roman" pitchFamily="18" charset="0"/>
                <a:cs typeface="Times New Roman" pitchFamily="18" charset="0"/>
              </a:rPr>
              <a:t>Decreased oxygen consumption </a:t>
            </a:r>
          </a:p>
          <a:p>
            <a:r>
              <a:rPr lang="en-US" dirty="0" smtClean="0">
                <a:latin typeface="Times New Roman" pitchFamily="18" charset="0"/>
                <a:cs typeface="Times New Roman" pitchFamily="18" charset="0"/>
              </a:rPr>
              <a:t>Decreased local metabolism </a:t>
            </a:r>
          </a:p>
          <a:p>
            <a:r>
              <a:rPr lang="en-US" dirty="0" smtClean="0">
                <a:latin typeface="Times New Roman" pitchFamily="18" charset="0"/>
                <a:cs typeface="Times New Roman" pitchFamily="18" charset="0"/>
              </a:rPr>
              <a:t>Increased blood viscosity</a:t>
            </a:r>
          </a:p>
          <a:p>
            <a:r>
              <a:rPr lang="en-US" dirty="0" smtClean="0">
                <a:latin typeface="Times New Roman" pitchFamily="18" charset="0"/>
                <a:cs typeface="Times New Roman" pitchFamily="18" charset="0"/>
              </a:rPr>
              <a:t>Increased muscle tone</a:t>
            </a:r>
          </a:p>
          <a:p>
            <a:r>
              <a:rPr lang="en-US" dirty="0" smtClean="0">
                <a:latin typeface="Times New Roman" pitchFamily="18" charset="0"/>
                <a:cs typeface="Times New Roman" pitchFamily="18" charset="0"/>
              </a:rPr>
              <a:t>Decreased blood flow</a:t>
            </a:r>
          </a:p>
          <a:p>
            <a:r>
              <a:rPr lang="en-US" dirty="0" smtClean="0">
                <a:latin typeface="Times New Roman" pitchFamily="18" charset="0"/>
                <a:cs typeface="Times New Roman" pitchFamily="18" charset="0"/>
              </a:rPr>
              <a:t>Decreased lymph flow</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smtClean="0">
                <a:latin typeface="Times New Roman" panose="02020603050405020304" pitchFamily="18" charset="0"/>
                <a:cs typeface="Times New Roman" panose="02020603050405020304" pitchFamily="18" charset="0"/>
              </a:rPr>
              <a:t>List the Indications for therapeutic uses of hot applications</a:t>
            </a:r>
            <a:endParaRPr lang="ru-RU" dirty="0"/>
          </a:p>
        </p:txBody>
      </p:sp>
      <p:sp>
        <p:nvSpPr>
          <p:cNvPr id="3" name="Объект 2"/>
          <p:cNvSpPr>
            <a:spLocks noGrp="1"/>
          </p:cNvSpPr>
          <p:nvPr>
            <p:ph sz="half" idx="1"/>
          </p:nvPr>
        </p:nvSpPr>
        <p:spPr>
          <a:xfrm>
            <a:off x="628650" y="1825625"/>
            <a:ext cx="7358411" cy="4642082"/>
          </a:xfrm>
        </p:spPr>
        <p:txBody>
          <a:bodyPr>
            <a:normAutofit lnSpcReduction="10000"/>
          </a:bodyPr>
          <a:lstStyle/>
          <a:p>
            <a:r>
              <a:rPr lang="en-US" sz="3200" dirty="0" smtClean="0">
                <a:latin typeface="Times New Roman" pitchFamily="18" charset="0"/>
                <a:cs typeface="Times New Roman" pitchFamily="18" charset="0"/>
              </a:rPr>
              <a:t>Acute injury</a:t>
            </a:r>
            <a:r>
              <a:rPr lang="ru-RU" sz="3200"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the first day</a:t>
            </a:r>
            <a:r>
              <a:rPr lang="ru-RU" sz="3200" dirty="0" smtClean="0">
                <a:latin typeface="Times New Roman" pitchFamily="18" charset="0"/>
                <a:cs typeface="Times New Roman" pitchFamily="18" charset="0"/>
              </a:rPr>
              <a:t>)</a:t>
            </a:r>
          </a:p>
          <a:p>
            <a:r>
              <a:rPr lang="en-US" sz="3200" dirty="0" smtClean="0">
                <a:latin typeface="Times New Roman" pitchFamily="18" charset="0"/>
                <a:cs typeface="Times New Roman" pitchFamily="18" charset="0"/>
              </a:rPr>
              <a:t>Relieves pain (anaesthetize an area)</a:t>
            </a:r>
            <a:r>
              <a:rPr lang="ru-RU" sz="3200"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in the injury area</a:t>
            </a:r>
            <a:r>
              <a:rPr lang="ru-RU" sz="3200" dirty="0" smtClean="0">
                <a:latin typeface="Times New Roman" pitchFamily="18" charset="0"/>
                <a:cs typeface="Times New Roman" pitchFamily="18" charset="0"/>
              </a:rPr>
              <a:t>)</a:t>
            </a:r>
          </a:p>
          <a:p>
            <a:r>
              <a:rPr lang="en-US" sz="3200" dirty="0" smtClean="0">
                <a:latin typeface="Times New Roman" pitchFamily="18" charset="0"/>
                <a:cs typeface="Times New Roman" pitchFamily="18" charset="0"/>
              </a:rPr>
              <a:t>Reduce edema </a:t>
            </a:r>
            <a:r>
              <a:rPr lang="ru-RU" sz="3200" dirty="0" smtClean="0">
                <a:latin typeface="Times New Roman" pitchFamily="18" charset="0"/>
                <a:cs typeface="Times New Roman" pitchFamily="18" charset="0"/>
              </a:rPr>
              <a:t>(</a:t>
            </a:r>
            <a:r>
              <a:rPr lang="en-US" sz="3200" dirty="0" smtClean="0">
                <a:latin typeface="Times New Roman" pitchFamily="18" charset="0"/>
                <a:cs typeface="Times New Roman" pitchFamily="18" charset="0"/>
              </a:rPr>
              <a:t>in the injury area</a:t>
            </a:r>
            <a:r>
              <a:rPr lang="ru-RU" sz="3200" dirty="0" smtClean="0">
                <a:latin typeface="Times New Roman" pitchFamily="18" charset="0"/>
                <a:cs typeface="Times New Roman" pitchFamily="18" charset="0"/>
              </a:rPr>
              <a:t>)</a:t>
            </a:r>
            <a:endParaRPr lang="en-US" sz="3200" dirty="0" smtClean="0">
              <a:latin typeface="Times New Roman" pitchFamily="18" charset="0"/>
              <a:cs typeface="Times New Roman" pitchFamily="18" charset="0"/>
            </a:endParaRPr>
          </a:p>
          <a:p>
            <a:r>
              <a:rPr lang="en-US" sz="3200" dirty="0" smtClean="0">
                <a:latin typeface="Times New Roman" pitchFamily="18" charset="0"/>
                <a:cs typeface="Times New Roman" pitchFamily="18" charset="0"/>
              </a:rPr>
              <a:t>Reduce inflammation </a:t>
            </a:r>
            <a:r>
              <a:rPr lang="ru-RU" sz="3200" dirty="0" smtClean="0">
                <a:latin typeface="Times New Roman" pitchFamily="18" charset="0"/>
                <a:cs typeface="Times New Roman" pitchFamily="18" charset="0"/>
              </a:rPr>
              <a:t>(</a:t>
            </a:r>
            <a:r>
              <a:rPr lang="en-US" sz="3200" dirty="0" smtClean="0">
                <a:latin typeface="Times New Roman" pitchFamily="18" charset="0"/>
                <a:cs typeface="Times New Roman" pitchFamily="18" charset="0"/>
              </a:rPr>
              <a:t>in the injury area</a:t>
            </a:r>
            <a:r>
              <a:rPr lang="ru-RU" sz="3200" dirty="0" smtClean="0">
                <a:latin typeface="Times New Roman" pitchFamily="18" charset="0"/>
                <a:cs typeface="Times New Roman" pitchFamily="18" charset="0"/>
              </a:rPr>
              <a:t>)</a:t>
            </a:r>
          </a:p>
          <a:p>
            <a:r>
              <a:rPr lang="en-US" sz="3200" dirty="0" smtClean="0">
                <a:latin typeface="Times New Roman" pitchFamily="18" charset="0"/>
                <a:cs typeface="Times New Roman" pitchFamily="18" charset="0"/>
              </a:rPr>
              <a:t>Control hemorrhage</a:t>
            </a:r>
            <a:r>
              <a:rPr lang="ru-RU" sz="3200" dirty="0" smtClean="0">
                <a:latin typeface="Times New Roman" pitchFamily="18" charset="0"/>
                <a:cs typeface="Times New Roman" pitchFamily="18" charset="0"/>
              </a:rPr>
              <a:t> </a:t>
            </a:r>
          </a:p>
          <a:p>
            <a:r>
              <a:rPr lang="en-US" sz="3200" dirty="0" smtClean="0">
                <a:latin typeface="Times New Roman" pitchFamily="18" charset="0"/>
                <a:cs typeface="Times New Roman" pitchFamily="18" charset="0"/>
              </a:rPr>
              <a:t>Reduces the body temperature </a:t>
            </a:r>
            <a:r>
              <a:rPr lang="ru-RU" sz="3200" dirty="0" smtClean="0">
                <a:latin typeface="Times New Roman" pitchFamily="18" charset="0"/>
                <a:cs typeface="Times New Roman" pitchFamily="18" charset="0"/>
              </a:rPr>
              <a:t> </a:t>
            </a:r>
          </a:p>
          <a:p>
            <a:r>
              <a:rPr lang="en-US" sz="3200" dirty="0" smtClean="0">
                <a:latin typeface="Times New Roman" pitchFamily="18" charset="0"/>
                <a:cs typeface="Times New Roman" pitchFamily="18" charset="0"/>
              </a:rPr>
              <a:t>Control the growth of bacteria </a:t>
            </a:r>
            <a:r>
              <a:rPr lang="ru-RU" sz="3200"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acute abdomen</a:t>
            </a:r>
            <a:r>
              <a:rPr lang="ru-RU" sz="3200" dirty="0" smtClean="0">
                <a:latin typeface="Times New Roman" pitchFamily="18" charset="0"/>
                <a:cs typeface="Times New Roman" pitchFamily="18" charset="0"/>
              </a:rPr>
              <a:t>»)</a:t>
            </a:r>
          </a:p>
          <a:p>
            <a:endParaRPr lang="ru-RU" sz="3200" dirty="0" smtClean="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xmlns="" val="3906700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smtClean="0">
                <a:latin typeface="Times New Roman" panose="02020603050405020304" pitchFamily="18" charset="0"/>
                <a:cs typeface="Times New Roman" panose="02020603050405020304" pitchFamily="18" charset="0"/>
              </a:rPr>
              <a:t>List the Contraindications for cold applications </a:t>
            </a:r>
            <a:r>
              <a:rPr lang="ru-RU" b="1" dirty="0" smtClean="0">
                <a:latin typeface="Times New Roman" pitchFamily="18" charset="0"/>
                <a:cs typeface="Times New Roman" pitchFamily="18" charset="0"/>
              </a:rPr>
              <a:t/>
            </a:r>
            <a:br>
              <a:rPr lang="ru-RU" b="1" dirty="0" smtClean="0">
                <a:latin typeface="Times New Roman" pitchFamily="18" charset="0"/>
                <a:cs typeface="Times New Roman" pitchFamily="18" charset="0"/>
              </a:rPr>
            </a:br>
            <a:endParaRPr lang="ru-RU" dirty="0"/>
          </a:p>
        </p:txBody>
      </p:sp>
      <p:sp>
        <p:nvSpPr>
          <p:cNvPr id="3" name="Объект 2"/>
          <p:cNvSpPr>
            <a:spLocks noGrp="1"/>
          </p:cNvSpPr>
          <p:nvPr>
            <p:ph sz="half" idx="1"/>
          </p:nvPr>
        </p:nvSpPr>
        <p:spPr>
          <a:xfrm>
            <a:off x="628650" y="1315845"/>
            <a:ext cx="7182779" cy="5218771"/>
          </a:xfrm>
        </p:spPr>
        <p:txBody>
          <a:bodyPr>
            <a:normAutofit/>
          </a:bodyPr>
          <a:lstStyle/>
          <a:p>
            <a:r>
              <a:rPr lang="en-US" sz="3600" dirty="0" smtClean="0">
                <a:latin typeface="Times New Roman" pitchFamily="18" charset="0"/>
                <a:cs typeface="Times New Roman" pitchFamily="18" charset="0"/>
              </a:rPr>
              <a:t>Cold allergy/hypersensitivity</a:t>
            </a:r>
            <a:endParaRPr lang="ru-RU"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Uncovered open wounds </a:t>
            </a:r>
            <a:endParaRPr lang="ru-RU"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Compromised circulation </a:t>
            </a:r>
            <a:endParaRPr lang="ru-RU"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Cardiac disorder </a:t>
            </a:r>
            <a:endParaRPr lang="ru-RU"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Anesthetic skin </a:t>
            </a:r>
            <a:endParaRPr lang="ru-RU"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Advanced diabetes</a:t>
            </a:r>
            <a:endParaRPr lang="ru-RU" sz="3600" dirty="0" smtClean="0">
              <a:latin typeface="Times New Roman" pitchFamily="18" charset="0"/>
              <a:cs typeface="Times New Roman" pitchFamily="18" charset="0"/>
            </a:endParaRPr>
          </a:p>
          <a:p>
            <a:endParaRPr lang="ru-RU" sz="3600" dirty="0"/>
          </a:p>
        </p:txBody>
      </p:sp>
    </p:spTree>
    <p:extLst>
      <p:ext uri="{BB962C8B-B14F-4D97-AF65-F5344CB8AC3E}">
        <p14:creationId xmlns:p14="http://schemas.microsoft.com/office/powerpoint/2010/main" xmlns="" val="2940598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COMPLICATIONS OF COLD APPLICATIONS</a:t>
            </a:r>
            <a:endParaRPr lang="ru-RU" sz="2800" b="1" dirty="0">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r>
              <a:rPr lang="en-US" dirty="0" smtClean="0">
                <a:latin typeface="Times New Roman" pitchFamily="18" charset="0"/>
                <a:cs typeface="Times New Roman" pitchFamily="18" charset="0"/>
              </a:rPr>
              <a:t>Pain </a:t>
            </a:r>
            <a:endParaRPr lang="ru-RU"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Blisters and skin breakdown </a:t>
            </a:r>
            <a:endParaRPr lang="ru-RU"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Maceration (with moist cold) </a:t>
            </a:r>
            <a:endParaRPr lang="ru-RU"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Grey or bluish discoloration </a:t>
            </a:r>
            <a:endParaRPr lang="ru-RU"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Thrombus formation </a:t>
            </a:r>
            <a:endParaRPr lang="ru-RU"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Hypothermia</a:t>
            </a:r>
            <a:endParaRPr lang="ru-RU"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714356"/>
          </a:xfrm>
        </p:spPr>
        <p:txBody>
          <a:bodyPr>
            <a:normAutofit/>
          </a:bodyPr>
          <a:lstStyle/>
          <a:p>
            <a:r>
              <a:rPr lang="en-US" sz="2000" b="1" dirty="0" smtClean="0">
                <a:latin typeface="Times New Roman" pitchFamily="18" charset="0"/>
                <a:cs typeface="Times New Roman" pitchFamily="18" charset="0"/>
              </a:rPr>
              <a:t>FACTORS AFFECTING HEAT AND COLD TOLERANCE</a:t>
            </a:r>
            <a:endParaRPr lang="ru-RU" sz="2000" b="1" dirty="0">
              <a:latin typeface="Times New Roman" pitchFamily="18" charset="0"/>
              <a:cs typeface="Times New Roman" pitchFamily="18" charset="0"/>
            </a:endParaRPr>
          </a:p>
        </p:txBody>
      </p:sp>
      <p:sp>
        <p:nvSpPr>
          <p:cNvPr id="3" name="Содержимое 2"/>
          <p:cNvSpPr>
            <a:spLocks noGrp="1"/>
          </p:cNvSpPr>
          <p:nvPr>
            <p:ph idx="1"/>
          </p:nvPr>
        </p:nvSpPr>
        <p:spPr>
          <a:xfrm>
            <a:off x="0" y="642918"/>
            <a:ext cx="9144000" cy="6000792"/>
          </a:xfrm>
        </p:spPr>
        <p:txBody>
          <a:bodyPr>
            <a:noAutofit/>
          </a:bodyPr>
          <a:lstStyle/>
          <a:p>
            <a:pPr>
              <a:lnSpc>
                <a:spcPct val="120000"/>
              </a:lnSpc>
              <a:spcBef>
                <a:spcPts val="0"/>
              </a:spcBef>
            </a:pPr>
            <a:r>
              <a:rPr lang="en-US" sz="1600" b="1" dirty="0" smtClean="0">
                <a:latin typeface="Times New Roman" pitchFamily="18" charset="0"/>
                <a:cs typeface="Times New Roman" pitchFamily="18" charset="0"/>
              </a:rPr>
              <a:t>Body part: </a:t>
            </a:r>
            <a:r>
              <a:rPr lang="en-US" sz="1600" dirty="0" smtClean="0">
                <a:latin typeface="Times New Roman" pitchFamily="18" charset="0"/>
                <a:cs typeface="Times New Roman" pitchFamily="18" charset="0"/>
              </a:rPr>
              <a:t>Certain areas of the skin have a sensitivity to temperature variations. The inner aspect of the wrist and forearm, the neck, and the </a:t>
            </a:r>
            <a:r>
              <a:rPr lang="en-US" sz="1600" dirty="0" err="1" smtClean="0">
                <a:latin typeface="Times New Roman" pitchFamily="18" charset="0"/>
                <a:cs typeface="Times New Roman" pitchFamily="18" charset="0"/>
              </a:rPr>
              <a:t>perineal</a:t>
            </a:r>
            <a:r>
              <a:rPr lang="en-US" sz="1600" dirty="0" smtClean="0">
                <a:latin typeface="Times New Roman" pitchFamily="18" charset="0"/>
                <a:cs typeface="Times New Roman" pitchFamily="18" charset="0"/>
              </a:rPr>
              <a:t> area are temperature-sensitive, while the back of the hand and the foot are not as sensitive. </a:t>
            </a:r>
            <a:endParaRPr lang="ru-RU" sz="1600" dirty="0" smtClean="0">
              <a:latin typeface="Times New Roman" pitchFamily="18" charset="0"/>
              <a:cs typeface="Times New Roman" pitchFamily="18" charset="0"/>
            </a:endParaRPr>
          </a:p>
          <a:p>
            <a:pPr>
              <a:lnSpc>
                <a:spcPct val="120000"/>
              </a:lnSpc>
              <a:spcBef>
                <a:spcPts val="0"/>
              </a:spcBef>
            </a:pPr>
            <a:r>
              <a:rPr lang="en-US" sz="1600" b="1" dirty="0" smtClean="0">
                <a:latin typeface="Times New Roman" pitchFamily="18" charset="0"/>
                <a:cs typeface="Times New Roman" pitchFamily="18" charset="0"/>
              </a:rPr>
              <a:t>Duration of application: </a:t>
            </a:r>
            <a:r>
              <a:rPr lang="en-US" sz="1600" dirty="0" smtClean="0">
                <a:latin typeface="Times New Roman" pitchFamily="18" charset="0"/>
                <a:cs typeface="Times New Roman" pitchFamily="18" charset="0"/>
              </a:rPr>
              <a:t>Therapeutic benefits of heat and cold applications are achieved with short periods of exposure to temperature variations. Tolerance increases as the length of exposure increases. </a:t>
            </a:r>
            <a:endParaRPr lang="ru-RU" sz="1600" dirty="0" smtClean="0">
              <a:latin typeface="Times New Roman" pitchFamily="18" charset="0"/>
              <a:cs typeface="Times New Roman" pitchFamily="18" charset="0"/>
            </a:endParaRPr>
          </a:p>
          <a:p>
            <a:pPr>
              <a:lnSpc>
                <a:spcPct val="120000"/>
              </a:lnSpc>
              <a:spcBef>
                <a:spcPts val="0"/>
              </a:spcBef>
            </a:pPr>
            <a:r>
              <a:rPr lang="en-US" sz="1600" b="1" dirty="0" smtClean="0">
                <a:latin typeface="Times New Roman" pitchFamily="18" charset="0"/>
                <a:cs typeface="Times New Roman" pitchFamily="18" charset="0"/>
              </a:rPr>
              <a:t>Area of body exposed: </a:t>
            </a:r>
            <a:r>
              <a:rPr lang="en-US" sz="1600" dirty="0" smtClean="0">
                <a:latin typeface="Times New Roman" pitchFamily="18" charset="0"/>
                <a:cs typeface="Times New Roman" pitchFamily="18" charset="0"/>
              </a:rPr>
              <a:t>The larger the area exposed to heat and cold, the lower the tolerance to temperature changes.  Damage to body surface area: Injured skin areas are more sensitive than intact areas to temperature variations.</a:t>
            </a:r>
            <a:endParaRPr lang="ru-RU" sz="1600" dirty="0" smtClean="0">
              <a:latin typeface="Times New Roman" pitchFamily="18" charset="0"/>
              <a:cs typeface="Times New Roman" pitchFamily="18" charset="0"/>
            </a:endParaRPr>
          </a:p>
          <a:p>
            <a:pPr>
              <a:lnSpc>
                <a:spcPct val="120000"/>
              </a:lnSpc>
              <a:spcBef>
                <a:spcPts val="0"/>
              </a:spcBef>
            </a:pPr>
            <a:r>
              <a:rPr lang="en-US" sz="1600" b="1" dirty="0" smtClean="0">
                <a:latin typeface="Times New Roman" pitchFamily="18" charset="0"/>
                <a:cs typeface="Times New Roman" pitchFamily="18" charset="0"/>
              </a:rPr>
              <a:t>Individual tolerance: </a:t>
            </a:r>
            <a:r>
              <a:rPr lang="en-US" sz="1600" dirty="0" smtClean="0">
                <a:latin typeface="Times New Roman" pitchFamily="18" charset="0"/>
                <a:cs typeface="Times New Roman" pitchFamily="18" charset="0"/>
              </a:rPr>
              <a:t>Tolerance to temperature variations is affected by age and physical condition. The young and the aged are especially susceptible to heat and cold. </a:t>
            </a:r>
            <a:r>
              <a:rPr lang="en-US" sz="1600" dirty="0" err="1" smtClean="0">
                <a:latin typeface="Times New Roman" pitchFamily="18" charset="0"/>
                <a:cs typeface="Times New Roman" pitchFamily="18" charset="0"/>
              </a:rPr>
              <a:t>Neurosensory</a:t>
            </a:r>
            <a:r>
              <a:rPr lang="en-US" sz="1600" dirty="0" smtClean="0">
                <a:latin typeface="Times New Roman" pitchFamily="18" charset="0"/>
                <a:cs typeface="Times New Roman" pitchFamily="18" charset="0"/>
              </a:rPr>
              <a:t> impairments may interfere with the reception and perception of stimuli, increasing the risk of injury. </a:t>
            </a:r>
            <a:endParaRPr lang="ru-RU" sz="1600" dirty="0" smtClean="0">
              <a:latin typeface="Times New Roman" pitchFamily="18" charset="0"/>
              <a:cs typeface="Times New Roman" pitchFamily="18" charset="0"/>
            </a:endParaRPr>
          </a:p>
          <a:p>
            <a:pPr>
              <a:lnSpc>
                <a:spcPct val="120000"/>
              </a:lnSpc>
              <a:spcBef>
                <a:spcPts val="0"/>
              </a:spcBef>
            </a:pPr>
            <a:r>
              <a:rPr lang="en-US" sz="1600" b="1" dirty="0" smtClean="0">
                <a:latin typeface="Times New Roman" pitchFamily="18" charset="0"/>
                <a:cs typeface="Times New Roman" pitchFamily="18" charset="0"/>
              </a:rPr>
              <a:t>Age: </a:t>
            </a:r>
            <a:r>
              <a:rPr lang="en-US" sz="1600" dirty="0" smtClean="0">
                <a:latin typeface="Times New Roman" pitchFamily="18" charset="0"/>
                <a:cs typeface="Times New Roman" pitchFamily="18" charset="0"/>
              </a:rPr>
              <a:t>Thinner skin layers in children and elderly people increase the risk for burns from the heat and cold applications. </a:t>
            </a:r>
            <a:endParaRPr lang="ru-RU" sz="1600" dirty="0" smtClean="0">
              <a:latin typeface="Times New Roman" pitchFamily="18" charset="0"/>
              <a:cs typeface="Times New Roman" pitchFamily="18" charset="0"/>
            </a:endParaRPr>
          </a:p>
          <a:p>
            <a:pPr>
              <a:lnSpc>
                <a:spcPct val="120000"/>
              </a:lnSpc>
              <a:spcBef>
                <a:spcPts val="0"/>
              </a:spcBef>
            </a:pPr>
            <a:r>
              <a:rPr lang="en-US" sz="1600" b="1" dirty="0" smtClean="0">
                <a:latin typeface="Times New Roman" pitchFamily="18" charset="0"/>
                <a:cs typeface="Times New Roman" pitchFamily="18" charset="0"/>
              </a:rPr>
              <a:t>Scientific principles involved in hot and cold applications</a:t>
            </a:r>
            <a:r>
              <a:rPr lang="ru-RU" sz="1600" b="1"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Water is a good conductor of heat</a:t>
            </a:r>
            <a:r>
              <a:rPr lang="ru-RU" sz="1600"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Air is a poor conductor of heat</a:t>
            </a:r>
            <a:r>
              <a:rPr lang="ru-RU" sz="1600"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The flow of heat is from the hotter are to the less hot area</a:t>
            </a:r>
            <a:r>
              <a:rPr lang="ru-RU" sz="1600"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Prolonged exposure to moisture increases the skin’s susceptibility to maceration and skin breakdown, reducing the protection of the intact skin. Moisture left on the skin causes rapid cooling due to evaporation of the moisture  Presence of steam increases the temperature of the hot application</a:t>
            </a:r>
            <a:r>
              <a:rPr lang="ru-RU"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Oil acts as insulator and delays the transmission of heat</a:t>
            </a:r>
            <a:r>
              <a:rPr lang="ru-RU" sz="1600"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Woolen absorb moisture slowly, but hold moisture longer and cool off less quickly than the cotton materials.  </a:t>
            </a:r>
            <a:endParaRPr lang="ru-RU" sz="16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buNone/>
            </a:pPr>
            <a:r>
              <a:rPr lang="en-US" b="1" dirty="0" smtClean="0">
                <a:latin typeface="Times New Roman" pitchFamily="18" charset="0"/>
                <a:cs typeface="Times New Roman" pitchFamily="18" charset="0"/>
              </a:rPr>
              <a:t>PRACTICAL</a:t>
            </a:r>
            <a:r>
              <a:rPr lang="ru-RU"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 SKILLS: </a:t>
            </a:r>
            <a:endParaRPr lang="ru-RU" b="1"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Hot water bottle</a:t>
            </a:r>
            <a:endParaRPr lang="ru-RU"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Hot water bottle</a:t>
            </a:r>
          </a:p>
          <a:p>
            <a:r>
              <a:rPr lang="en-US" dirty="0" smtClean="0">
                <a:latin typeface="Times New Roman" pitchFamily="18" charset="0"/>
                <a:cs typeface="Times New Roman" pitchFamily="18" charset="0"/>
              </a:rPr>
              <a:t>Ice pack </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1214422"/>
          </a:xfrm>
        </p:spPr>
        <p:txBody>
          <a:bodyPr>
            <a:normAutofit fontScale="90000"/>
          </a:bodyPr>
          <a:lstStyle/>
          <a:p>
            <a:pPr lvl="0"/>
            <a:r>
              <a:rPr lang="en-US" b="1" dirty="0" smtClean="0">
                <a:latin typeface="Times New Roman" pitchFamily="18" charset="0"/>
                <a:ea typeface="Calibri"/>
                <a:cs typeface="Times New Roman" pitchFamily="18" charset="0"/>
              </a:rPr>
              <a:t>Hot water bottles</a:t>
            </a:r>
            <a:r>
              <a:rPr lang="ru-RU" b="1" dirty="0" smtClean="0">
                <a:latin typeface="Times New Roman" pitchFamily="18" charset="0"/>
                <a:ea typeface="Calibri"/>
                <a:cs typeface="Times New Roman" pitchFamily="18" charset="0"/>
              </a:rPr>
              <a:t> </a:t>
            </a:r>
            <a:r>
              <a:rPr lang="ru-RU" dirty="0" smtClean="0">
                <a:latin typeface="Times New Roman" pitchFamily="18" charset="0"/>
                <a:ea typeface="Calibri"/>
                <a:cs typeface="Times New Roman" pitchFamily="18" charset="0"/>
              </a:rPr>
              <a:t>(</a:t>
            </a:r>
            <a:r>
              <a:rPr lang="en-US" dirty="0" smtClean="0">
                <a:latin typeface="Times New Roman" pitchFamily="18" charset="0"/>
                <a:ea typeface="Calibri"/>
                <a:cs typeface="Times New Roman" pitchFamily="18" charset="0"/>
              </a:rPr>
              <a:t>Dry heat</a:t>
            </a:r>
            <a:r>
              <a:rPr lang="ru-RU" dirty="0" smtClean="0">
                <a:latin typeface="Times New Roman" pitchFamily="18" charset="0"/>
                <a:ea typeface="Calibri"/>
                <a:cs typeface="Times New Roman" pitchFamily="18" charset="0"/>
              </a:rPr>
              <a:t>)</a:t>
            </a:r>
            <a:br>
              <a:rPr lang="ru-RU" dirty="0" smtClean="0">
                <a:latin typeface="Times New Roman" pitchFamily="18" charset="0"/>
                <a:ea typeface="Calibri"/>
                <a:cs typeface="Times New Roman" pitchFamily="18" charset="0"/>
              </a:rPr>
            </a:br>
            <a:endParaRPr lang="ru-RU" dirty="0"/>
          </a:p>
        </p:txBody>
      </p:sp>
      <p:sp>
        <p:nvSpPr>
          <p:cNvPr id="3" name="Содержимое 2"/>
          <p:cNvSpPr>
            <a:spLocks noGrp="1"/>
          </p:cNvSpPr>
          <p:nvPr>
            <p:ph idx="1"/>
          </p:nvPr>
        </p:nvSpPr>
        <p:spPr>
          <a:xfrm>
            <a:off x="285720" y="785794"/>
            <a:ext cx="8401080" cy="5340369"/>
          </a:xfrm>
        </p:spPr>
        <p:txBody>
          <a:bodyPr/>
          <a:lstStyle/>
          <a:p>
            <a:pPr>
              <a:buNone/>
            </a:pPr>
            <a:r>
              <a:rPr lang="en-US" b="1" dirty="0" smtClean="0">
                <a:latin typeface="Times New Roman" pitchFamily="18" charset="0"/>
                <a:cs typeface="Times New Roman" pitchFamily="18" charset="0"/>
              </a:rPr>
              <a:t>A hot water bottle</a:t>
            </a:r>
            <a:r>
              <a:rPr lang="ru-RU"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is a container for local effects of dry heat on any part of the body.</a:t>
            </a:r>
            <a:endParaRPr lang="ru-RU"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rPr>
              <a:t>Types of medical hot water bottle:</a:t>
            </a:r>
            <a:endParaRPr lang="ru-RU" b="1"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Rubber (water); </a:t>
            </a:r>
            <a:endParaRPr lang="ru-RU"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Electrical; </a:t>
            </a:r>
            <a:endParaRPr lang="ru-RU"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Chemical.</a:t>
            </a:r>
            <a:endParaRPr lang="ru-RU" dirty="0" smtClean="0">
              <a:latin typeface="Times New Roman" pitchFamily="18" charset="0"/>
              <a:cs typeface="Times New Roman" pitchFamily="18" charset="0"/>
            </a:endParaRPr>
          </a:p>
          <a:p>
            <a:pPr>
              <a:buNone/>
            </a:pPr>
            <a:r>
              <a:rPr lang="en-US" dirty="0" smtClean="0"/>
              <a:t> </a:t>
            </a:r>
            <a:endParaRPr lang="ru-RU" dirty="0"/>
          </a:p>
        </p:txBody>
      </p:sp>
      <p:pic>
        <p:nvPicPr>
          <p:cNvPr id="4" name="Picture 6" descr="2641"/>
          <p:cNvPicPr>
            <a:picLocks noChangeAspect="1" noChangeArrowheads="1"/>
          </p:cNvPicPr>
          <p:nvPr/>
        </p:nvPicPr>
        <p:blipFill>
          <a:blip r:embed="rId2"/>
          <a:srcRect/>
          <a:stretch>
            <a:fillRect/>
          </a:stretch>
        </p:blipFill>
        <p:spPr bwMode="auto">
          <a:xfrm>
            <a:off x="5857884" y="2571744"/>
            <a:ext cx="2978144" cy="4071966"/>
          </a:xfrm>
          <a:prstGeom prst="rect">
            <a:avLst/>
          </a:prstGeom>
          <a:noFill/>
          <a:ln w="9525">
            <a:noFill/>
            <a:miter lim="800000"/>
            <a:headEnd/>
            <a:tailEnd/>
          </a:ln>
        </p:spPr>
      </p:pic>
      <p:pic>
        <p:nvPicPr>
          <p:cNvPr id="87042" name="Picture 2" descr="https://im3-tub-ru.yandex.net/i?id=c91482c49e391a860c105c1c7170fb50&amp;n=33&amp;h=215&amp;w=213"/>
          <p:cNvPicPr>
            <a:picLocks noChangeAspect="1" noChangeArrowheads="1"/>
          </p:cNvPicPr>
          <p:nvPr/>
        </p:nvPicPr>
        <p:blipFill>
          <a:blip r:embed="rId3"/>
          <a:srcRect/>
          <a:stretch>
            <a:fillRect/>
          </a:stretch>
        </p:blipFill>
        <p:spPr bwMode="auto">
          <a:xfrm>
            <a:off x="285720" y="4572008"/>
            <a:ext cx="2028825" cy="2047876"/>
          </a:xfrm>
          <a:prstGeom prst="rect">
            <a:avLst/>
          </a:prstGeom>
          <a:noFill/>
        </p:spPr>
      </p:pic>
      <p:pic>
        <p:nvPicPr>
          <p:cNvPr id="87044" name="Picture 4" descr="http://www.blagomed.ru/uploads/prod/350x320/prod_53882e43dea0e.jpg"/>
          <p:cNvPicPr>
            <a:picLocks noChangeAspect="1" noChangeArrowheads="1"/>
          </p:cNvPicPr>
          <p:nvPr/>
        </p:nvPicPr>
        <p:blipFill>
          <a:blip r:embed="rId4"/>
          <a:srcRect/>
          <a:stretch>
            <a:fillRect/>
          </a:stretch>
        </p:blipFill>
        <p:spPr bwMode="auto">
          <a:xfrm>
            <a:off x="2786050" y="3429000"/>
            <a:ext cx="2500330" cy="2690811"/>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642918"/>
          </a:xfrm>
        </p:spPr>
        <p:txBody>
          <a:bodyPr>
            <a:normAutofit/>
          </a:bodyPr>
          <a:lstStyle/>
          <a:p>
            <a:r>
              <a:rPr lang="en-US" sz="2800" b="1" dirty="0" smtClean="0">
                <a:latin typeface="Times New Roman" pitchFamily="18" charset="0"/>
                <a:cs typeface="Times New Roman" pitchFamily="18" charset="0"/>
              </a:rPr>
              <a:t>Hot water bottle</a:t>
            </a:r>
            <a:endParaRPr lang="ru-RU" sz="2800" dirty="0">
              <a:latin typeface="Times New Roman" pitchFamily="18" charset="0"/>
              <a:cs typeface="Times New Roman" pitchFamily="18" charset="0"/>
            </a:endParaRPr>
          </a:p>
        </p:txBody>
      </p:sp>
      <p:sp>
        <p:nvSpPr>
          <p:cNvPr id="3" name="Содержимое 2"/>
          <p:cNvSpPr>
            <a:spLocks noGrp="1"/>
          </p:cNvSpPr>
          <p:nvPr>
            <p:ph idx="1"/>
          </p:nvPr>
        </p:nvSpPr>
        <p:spPr>
          <a:xfrm>
            <a:off x="214282" y="571480"/>
            <a:ext cx="8715436" cy="6286520"/>
          </a:xfrm>
        </p:spPr>
        <p:txBody>
          <a:bodyPr>
            <a:normAutofit fontScale="62500" lnSpcReduction="20000"/>
          </a:bodyPr>
          <a:lstStyle/>
          <a:p>
            <a:pPr marL="0" indent="0">
              <a:lnSpc>
                <a:spcPct val="120000"/>
              </a:lnSpc>
              <a:spcBef>
                <a:spcPts val="0"/>
              </a:spcBef>
              <a:buNone/>
              <a:defRPr/>
            </a:pPr>
            <a:r>
              <a:rPr lang="en-US" b="1" dirty="0" smtClean="0">
                <a:latin typeface="Times New Roman" pitchFamily="18" charset="0"/>
                <a:cs typeface="Times New Roman" pitchFamily="18" charset="0"/>
              </a:rPr>
              <a:t>Equipment</a:t>
            </a:r>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hot water bottle, water 60-70 º С</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thermometer for measuring water temperature</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napkins</a:t>
            </a:r>
            <a:r>
              <a:rPr lang="ru-RU" dirty="0" smtClean="0">
                <a:latin typeface="Times New Roman" pitchFamily="18" charset="0"/>
                <a:cs typeface="Times New Roman" pitchFamily="18" charset="0"/>
              </a:rPr>
              <a:t>.</a:t>
            </a:r>
          </a:p>
          <a:p>
            <a:pPr lvl="0">
              <a:lnSpc>
                <a:spcPct val="120000"/>
              </a:lnSpc>
              <a:spcBef>
                <a:spcPts val="0"/>
              </a:spcBef>
              <a:buNone/>
            </a:pPr>
            <a:r>
              <a:rPr lang="en-US" b="1" dirty="0" smtClean="0">
                <a:latin typeface="Times New Roman" pitchFamily="18" charset="0"/>
                <a:cs typeface="Times New Roman" pitchFamily="18" charset="0"/>
              </a:rPr>
              <a:t>The algorithm of actions</a:t>
            </a:r>
            <a:r>
              <a:rPr lang="ru-RU" b="1"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pPr lvl="0">
              <a:lnSpc>
                <a:spcPct val="120000"/>
              </a:lnSpc>
              <a:spcBef>
                <a:spcPts val="0"/>
              </a:spcBef>
              <a:buFont typeface="+mj-lt"/>
              <a:buAutoNum type="arabicPeriod"/>
            </a:pPr>
            <a:r>
              <a:rPr lang="en-US" dirty="0" smtClean="0">
                <a:latin typeface="Times New Roman" pitchFamily="18" charset="0"/>
                <a:cs typeface="Times New Roman" pitchFamily="18" charset="0"/>
              </a:rPr>
              <a:t>Explain to the patient the purpose and procedure course. Obtain patient's consent. </a:t>
            </a:r>
          </a:p>
          <a:p>
            <a:pPr lvl="0">
              <a:lnSpc>
                <a:spcPct val="120000"/>
              </a:lnSpc>
              <a:spcBef>
                <a:spcPts val="0"/>
              </a:spcBef>
              <a:buFont typeface="+mj-lt"/>
              <a:buAutoNum type="arabicPeriod"/>
            </a:pPr>
            <a:r>
              <a:rPr lang="en-US" dirty="0" smtClean="0">
                <a:latin typeface="Times New Roman" pitchFamily="18" charset="0"/>
                <a:cs typeface="Times New Roman" pitchFamily="18" charset="0"/>
              </a:rPr>
              <a:t>Give to patient the comfortable position.</a:t>
            </a:r>
          </a:p>
          <a:p>
            <a:pPr lvl="0">
              <a:lnSpc>
                <a:spcPct val="120000"/>
              </a:lnSpc>
              <a:spcBef>
                <a:spcPts val="0"/>
              </a:spcBef>
              <a:buFont typeface="+mj-lt"/>
              <a:buAutoNum type="arabicPeriod"/>
            </a:pPr>
            <a:r>
              <a:rPr lang="en-US" dirty="0" smtClean="0">
                <a:latin typeface="Times New Roman" pitchFamily="18" charset="0"/>
                <a:cs typeface="Times New Roman" pitchFamily="18" charset="0"/>
              </a:rPr>
              <a:t>Wash hands. Wear gloves.</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Prepare</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equipment</a:t>
            </a:r>
            <a:r>
              <a:rPr lang="ru-RU"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lvl="0">
              <a:lnSpc>
                <a:spcPct val="120000"/>
              </a:lnSpc>
              <a:spcBef>
                <a:spcPts val="0"/>
              </a:spcBef>
              <a:buFont typeface="+mj-lt"/>
              <a:buAutoNum type="arabicPeriod"/>
            </a:pPr>
            <a:r>
              <a:rPr lang="en-US" dirty="0" smtClean="0">
                <a:latin typeface="Times New Roman" pitchFamily="18" charset="0"/>
                <a:cs typeface="Times New Roman" pitchFamily="18" charset="0"/>
              </a:rPr>
              <a:t>Fill the hot-water bottle with hot water on 3/4. </a:t>
            </a:r>
          </a:p>
          <a:p>
            <a:pPr lvl="0">
              <a:lnSpc>
                <a:spcPct val="120000"/>
              </a:lnSpc>
              <a:spcBef>
                <a:spcPts val="0"/>
              </a:spcBef>
              <a:buFont typeface="+mj-lt"/>
              <a:buAutoNum type="arabicPeriod"/>
            </a:pPr>
            <a:r>
              <a:rPr lang="en-US" dirty="0" smtClean="0">
                <a:latin typeface="Times New Roman" pitchFamily="18" charset="0"/>
                <a:cs typeface="Times New Roman" pitchFamily="18" charset="0"/>
              </a:rPr>
              <a:t>Remove the air with compression of the top third of a hot-water bottle, close stopper.</a:t>
            </a:r>
          </a:p>
          <a:p>
            <a:pPr lvl="0">
              <a:lnSpc>
                <a:spcPct val="120000"/>
              </a:lnSpc>
              <a:spcBef>
                <a:spcPts val="0"/>
              </a:spcBef>
              <a:buFont typeface="+mj-lt"/>
              <a:buAutoNum type="arabicPeriod"/>
            </a:pPr>
            <a:r>
              <a:rPr lang="en-US" dirty="0" smtClean="0">
                <a:latin typeface="Times New Roman" pitchFamily="18" charset="0"/>
                <a:cs typeface="Times New Roman" pitchFamily="18" charset="0"/>
              </a:rPr>
              <a:t>Turn over the hot-water bottle, check the tightness. Drain a hot water bottle.</a:t>
            </a:r>
          </a:p>
          <a:p>
            <a:pPr lvl="0">
              <a:lnSpc>
                <a:spcPct val="120000"/>
              </a:lnSpc>
              <a:spcBef>
                <a:spcPts val="0"/>
              </a:spcBef>
              <a:buFont typeface="+mj-lt"/>
              <a:buAutoNum type="arabicPeriod"/>
            </a:pPr>
            <a:r>
              <a:rPr lang="en-US" dirty="0" smtClean="0">
                <a:latin typeface="Times New Roman" pitchFamily="18" charset="0"/>
                <a:cs typeface="Times New Roman" pitchFamily="18" charset="0"/>
              </a:rPr>
              <a:t>Wrap the hot-water bottle in napkin, put it on the necessary area of a body, then cover the patient. Keep 20 minutes.</a:t>
            </a:r>
          </a:p>
          <a:p>
            <a:pPr lvl="0">
              <a:lnSpc>
                <a:spcPct val="120000"/>
              </a:lnSpc>
              <a:spcBef>
                <a:spcPts val="0"/>
              </a:spcBef>
              <a:buFont typeface="+mj-lt"/>
              <a:buAutoNum type="arabicPeriod"/>
            </a:pPr>
            <a:r>
              <a:rPr lang="en-US" dirty="0" smtClean="0">
                <a:latin typeface="Times New Roman" pitchFamily="18" charset="0"/>
                <a:cs typeface="Times New Roman" pitchFamily="18" charset="0"/>
              </a:rPr>
              <a:t>In  5 minutes check there is an overheating of tissue (If there is sensitive skin problems). </a:t>
            </a:r>
          </a:p>
          <a:p>
            <a:pPr lvl="0">
              <a:lnSpc>
                <a:spcPct val="120000"/>
              </a:lnSpc>
              <a:spcBef>
                <a:spcPts val="0"/>
              </a:spcBef>
              <a:buFont typeface="+mj-lt"/>
              <a:buAutoNum type="arabicPeriod"/>
            </a:pPr>
            <a:r>
              <a:rPr lang="en-US" dirty="0" smtClean="0">
                <a:latin typeface="Times New Roman" pitchFamily="18" charset="0"/>
                <a:cs typeface="Times New Roman" pitchFamily="18" charset="0"/>
              </a:rPr>
              <a:t>In 20 minutes remove the hot-water bottle, to examine the skin integuments. Cover the patient and provide rest.</a:t>
            </a:r>
          </a:p>
          <a:p>
            <a:pPr>
              <a:lnSpc>
                <a:spcPct val="120000"/>
              </a:lnSpc>
              <a:spcBef>
                <a:spcPts val="0"/>
              </a:spcBef>
              <a:buFont typeface="+mj-lt"/>
              <a:buAutoNum type="arabicPeriod"/>
            </a:pPr>
            <a:r>
              <a:rPr lang="en-US" dirty="0" smtClean="0">
                <a:latin typeface="Times New Roman" pitchFamily="18" charset="0"/>
                <a:cs typeface="Times New Roman" pitchFamily="18" charset="0"/>
              </a:rPr>
              <a:t>Take off </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the gloves and put them</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in the container for waste class </a:t>
            </a:r>
            <a:r>
              <a:rPr lang="ru-RU" dirty="0" smtClean="0">
                <a:latin typeface="Times New Roman" pitchFamily="18" charset="0"/>
                <a:cs typeface="Times New Roman" pitchFamily="18" charset="0"/>
              </a:rPr>
              <a:t>Б</a:t>
            </a:r>
            <a:r>
              <a:rPr lang="en-US"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pPr>
              <a:lnSpc>
                <a:spcPct val="120000"/>
              </a:lnSpc>
              <a:spcBef>
                <a:spcPts val="0"/>
              </a:spcBef>
              <a:buFont typeface="+mj-lt"/>
              <a:buAutoNum type="arabicPeriod"/>
            </a:pPr>
            <a:r>
              <a:rPr lang="en-US" dirty="0" smtClean="0">
                <a:latin typeface="Times New Roman" pitchFamily="18" charset="0"/>
                <a:cs typeface="Times New Roman" pitchFamily="18" charset="0"/>
              </a:rPr>
              <a:t>Wash hands hygienic way.</a:t>
            </a:r>
            <a:endParaRPr lang="ru-RU" dirty="0" smtClean="0">
              <a:latin typeface="Times New Roman" pitchFamily="18" charset="0"/>
              <a:cs typeface="Times New Roman" pitchFamily="18" charset="0"/>
            </a:endParaRPr>
          </a:p>
          <a:p>
            <a:pPr>
              <a:lnSpc>
                <a:spcPct val="120000"/>
              </a:lnSpc>
              <a:spcBef>
                <a:spcPts val="0"/>
              </a:spcBef>
              <a:buFont typeface="+mj-lt"/>
              <a:buAutoNum type="arabicPeriod"/>
            </a:pPr>
            <a:r>
              <a:rPr lang="en-US" dirty="0" smtClean="0">
                <a:latin typeface="Times New Roman" pitchFamily="18" charset="0"/>
                <a:cs typeface="Times New Roman" pitchFamily="18" charset="0"/>
              </a:rPr>
              <a:t>Make a record of results in a medical documentation. </a:t>
            </a:r>
          </a:p>
          <a:p>
            <a:pPr marL="514350" lvl="0" indent="-514350">
              <a:buAutoNum type="arabicPeriod"/>
            </a:pPr>
            <a:endParaRPr lang="en-US" dirty="0" smtClean="0"/>
          </a:p>
          <a:p>
            <a:pPr marL="0" indent="0">
              <a:spcBef>
                <a:spcPts val="0"/>
              </a:spcBef>
              <a:buNone/>
              <a:defRPr/>
            </a:pPr>
            <a:endParaRPr lang="ru-RU" dirty="0" smtClean="0"/>
          </a:p>
          <a:p>
            <a:pPr marL="0" indent="0">
              <a:spcBef>
                <a:spcPts val="0"/>
              </a:spcBef>
              <a:buNone/>
              <a:defRPr/>
            </a:pPr>
            <a:endParaRPr lang="en-US" dirty="0" smtClean="0"/>
          </a:p>
          <a:p>
            <a:pPr marL="0" indent="0">
              <a:spcBef>
                <a:spcPts val="0"/>
              </a:spcBef>
              <a:buNone/>
              <a:defRPr/>
            </a:pPr>
            <a:endParaRPr lang="en-US" dirty="0" smtClean="0"/>
          </a:p>
          <a:p>
            <a:pPr>
              <a:buNone/>
            </a:pPr>
            <a:endParaRPr lang="ru-RU" b="1" u="sng" dirty="0" smtClean="0"/>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714356"/>
          </a:xfrm>
        </p:spPr>
        <p:txBody>
          <a:bodyPr>
            <a:normAutofit/>
          </a:bodyPr>
          <a:lstStyle/>
          <a:p>
            <a:r>
              <a:rPr lang="en-US" sz="2800" b="1" dirty="0" smtClean="0">
                <a:latin typeface="Times New Roman" pitchFamily="18" charset="0"/>
                <a:cs typeface="Times New Roman" pitchFamily="18" charset="0"/>
              </a:rPr>
              <a:t>Moist hot compress</a:t>
            </a:r>
            <a:endParaRPr lang="ru-RU" sz="2800" b="1" dirty="0">
              <a:latin typeface="Times New Roman" pitchFamily="18" charset="0"/>
              <a:cs typeface="Times New Roman" pitchFamily="18" charset="0"/>
            </a:endParaRPr>
          </a:p>
        </p:txBody>
      </p:sp>
      <p:sp>
        <p:nvSpPr>
          <p:cNvPr id="3" name="Содержимое 2"/>
          <p:cNvSpPr>
            <a:spLocks noGrp="1"/>
          </p:cNvSpPr>
          <p:nvPr>
            <p:ph idx="1"/>
          </p:nvPr>
        </p:nvSpPr>
        <p:spPr>
          <a:xfrm>
            <a:off x="285720" y="642918"/>
            <a:ext cx="8643998" cy="6215082"/>
          </a:xfrm>
        </p:spPr>
        <p:txBody>
          <a:bodyPr>
            <a:normAutofit fontScale="47500" lnSpcReduction="20000"/>
          </a:bodyPr>
          <a:lstStyle/>
          <a:p>
            <a:pPr>
              <a:lnSpc>
                <a:spcPct val="120000"/>
              </a:lnSpc>
              <a:spcBef>
                <a:spcPts val="0"/>
              </a:spcBef>
              <a:buNone/>
            </a:pPr>
            <a:r>
              <a:rPr lang="en-US" sz="3400" b="1" dirty="0" smtClean="0">
                <a:latin typeface="Times New Roman" pitchFamily="18" charset="0"/>
                <a:cs typeface="Times New Roman" pitchFamily="18" charset="0"/>
              </a:rPr>
              <a:t>Equipment</a:t>
            </a:r>
            <a:r>
              <a:rPr lang="en-US" sz="3400" dirty="0" smtClean="0">
                <a:latin typeface="Times New Roman" pitchFamily="18" charset="0"/>
                <a:cs typeface="Times New Roman" pitchFamily="18" charset="0"/>
              </a:rPr>
              <a:t>: 6-8 layered gauze napkin, waxed paper, bandages, scissors, solution for cloth wetting (indoor temperature water, 40% pure alcohol or 6% vinegar solution).</a:t>
            </a:r>
            <a:endParaRPr lang="ru-RU" sz="3400" dirty="0" smtClean="0">
              <a:latin typeface="Times New Roman" pitchFamily="18" charset="0"/>
              <a:cs typeface="Times New Roman" pitchFamily="18" charset="0"/>
            </a:endParaRPr>
          </a:p>
          <a:p>
            <a:pPr>
              <a:lnSpc>
                <a:spcPct val="120000"/>
              </a:lnSpc>
              <a:spcBef>
                <a:spcPts val="0"/>
              </a:spcBef>
              <a:buNone/>
            </a:pPr>
            <a:r>
              <a:rPr lang="en-US" sz="3400" b="1" dirty="0" smtClean="0">
                <a:latin typeface="Times New Roman" pitchFamily="18" charset="0"/>
                <a:cs typeface="Times New Roman" pitchFamily="18" charset="0"/>
              </a:rPr>
              <a:t>Algorithm of actions:</a:t>
            </a:r>
            <a:endParaRPr lang="ru-RU" sz="3400" dirty="0" smtClean="0">
              <a:latin typeface="Times New Roman" pitchFamily="18" charset="0"/>
              <a:cs typeface="Times New Roman" pitchFamily="18" charset="0"/>
            </a:endParaRPr>
          </a:p>
          <a:p>
            <a:pPr>
              <a:lnSpc>
                <a:spcPct val="120000"/>
              </a:lnSpc>
              <a:spcBef>
                <a:spcPts val="0"/>
              </a:spcBef>
              <a:buNone/>
            </a:pPr>
            <a:r>
              <a:rPr lang="en-US" sz="3400" dirty="0" smtClean="0">
                <a:latin typeface="Times New Roman" pitchFamily="18" charset="0"/>
                <a:cs typeface="Times New Roman" pitchFamily="18" charset="0"/>
              </a:rPr>
              <a:t>1. Explain the purpose and procedure course.  Obtain patient’s consent. </a:t>
            </a:r>
            <a:endParaRPr lang="ru-RU" sz="3400" dirty="0" smtClean="0">
              <a:latin typeface="Times New Roman" pitchFamily="18" charset="0"/>
              <a:cs typeface="Times New Roman" pitchFamily="18" charset="0"/>
            </a:endParaRPr>
          </a:p>
          <a:p>
            <a:pPr lvl="0">
              <a:lnSpc>
                <a:spcPct val="120000"/>
              </a:lnSpc>
              <a:spcBef>
                <a:spcPts val="0"/>
              </a:spcBef>
              <a:buNone/>
            </a:pPr>
            <a:r>
              <a:rPr lang="en-US" sz="3400" dirty="0" smtClean="0">
                <a:latin typeface="Times New Roman" pitchFamily="18" charset="0"/>
                <a:cs typeface="Times New Roman" pitchFamily="18" charset="0"/>
              </a:rPr>
              <a:t>2. Wash hands. Wear gloves.</a:t>
            </a:r>
            <a:r>
              <a:rPr lang="ru-RU" sz="3400" dirty="0" smtClean="0">
                <a:latin typeface="Times New Roman" pitchFamily="18" charset="0"/>
                <a:cs typeface="Times New Roman" pitchFamily="18" charset="0"/>
              </a:rPr>
              <a:t> </a:t>
            </a:r>
            <a:r>
              <a:rPr lang="en-US" sz="3400" dirty="0" smtClean="0">
                <a:latin typeface="Times New Roman" pitchFamily="18" charset="0"/>
                <a:cs typeface="Times New Roman" pitchFamily="18" charset="0"/>
              </a:rPr>
              <a:t>Prepare</a:t>
            </a:r>
            <a:r>
              <a:rPr lang="ru-RU" sz="3400" dirty="0" smtClean="0">
                <a:latin typeface="Times New Roman" pitchFamily="18" charset="0"/>
                <a:cs typeface="Times New Roman" pitchFamily="18" charset="0"/>
              </a:rPr>
              <a:t> </a:t>
            </a:r>
            <a:r>
              <a:rPr lang="en-US" sz="3400" dirty="0" smtClean="0">
                <a:latin typeface="Times New Roman" pitchFamily="18" charset="0"/>
                <a:cs typeface="Times New Roman" pitchFamily="18" charset="0"/>
              </a:rPr>
              <a:t>equipment</a:t>
            </a:r>
            <a:r>
              <a:rPr lang="ru-RU" sz="3400" dirty="0" smtClean="0">
                <a:latin typeface="Times New Roman" pitchFamily="18" charset="0"/>
                <a:cs typeface="Times New Roman" pitchFamily="18" charset="0"/>
              </a:rPr>
              <a:t>.</a:t>
            </a:r>
            <a:endParaRPr lang="en-US" sz="3400" dirty="0" smtClean="0">
              <a:latin typeface="Times New Roman" pitchFamily="18" charset="0"/>
              <a:cs typeface="Times New Roman" pitchFamily="18" charset="0"/>
            </a:endParaRPr>
          </a:p>
          <a:p>
            <a:pPr>
              <a:lnSpc>
                <a:spcPct val="120000"/>
              </a:lnSpc>
              <a:spcBef>
                <a:spcPts val="0"/>
              </a:spcBef>
              <a:buNone/>
            </a:pPr>
            <a:r>
              <a:rPr lang="en-US" sz="3400" dirty="0" smtClean="0">
                <a:latin typeface="Times New Roman" pitchFamily="18" charset="0"/>
                <a:cs typeface="Times New Roman" pitchFamily="18" charset="0"/>
              </a:rPr>
              <a:t>3. Examine the skin of the patient at the place of compress appliance.</a:t>
            </a:r>
          </a:p>
          <a:p>
            <a:pPr>
              <a:lnSpc>
                <a:spcPct val="120000"/>
              </a:lnSpc>
              <a:spcBef>
                <a:spcPts val="0"/>
              </a:spcBef>
              <a:buNone/>
            </a:pPr>
            <a:r>
              <a:rPr lang="en-US" sz="3400" dirty="0" smtClean="0">
                <a:latin typeface="Times New Roman" pitchFamily="18" charset="0"/>
                <a:cs typeface="Times New Roman" pitchFamily="18" charset="0"/>
              </a:rPr>
              <a:t>4. Moisten the gauze napkin with one of the solutions and well squeeze,  put 6-8 layered gauze napkin on the skin.</a:t>
            </a:r>
          </a:p>
          <a:p>
            <a:pPr>
              <a:lnSpc>
                <a:spcPct val="120000"/>
              </a:lnSpc>
              <a:spcBef>
                <a:spcPts val="0"/>
              </a:spcBef>
              <a:buNone/>
            </a:pPr>
            <a:r>
              <a:rPr lang="en-US" sz="3400" dirty="0" smtClean="0">
                <a:latin typeface="Times New Roman" pitchFamily="18" charset="0"/>
                <a:cs typeface="Times New Roman" pitchFamily="18" charset="0"/>
              </a:rPr>
              <a:t> 5. Cover the napkin with a piece of  waxed paper (oilcloth) that is 1.5-2 cm more than the previous layer.</a:t>
            </a:r>
          </a:p>
          <a:p>
            <a:pPr>
              <a:lnSpc>
                <a:spcPct val="120000"/>
              </a:lnSpc>
              <a:spcBef>
                <a:spcPts val="0"/>
              </a:spcBef>
              <a:buNone/>
            </a:pPr>
            <a:r>
              <a:rPr lang="en-US" sz="3400" dirty="0" smtClean="0">
                <a:latin typeface="Times New Roman" pitchFamily="18" charset="0"/>
                <a:cs typeface="Times New Roman" pitchFamily="18" charset="0"/>
              </a:rPr>
              <a:t>6. Cover with a cotton wool layer that is 1.5-2 cm more than the previous layer.</a:t>
            </a:r>
          </a:p>
          <a:p>
            <a:pPr>
              <a:lnSpc>
                <a:spcPct val="120000"/>
              </a:lnSpc>
              <a:spcBef>
                <a:spcPts val="0"/>
              </a:spcBef>
              <a:buNone/>
            </a:pPr>
            <a:r>
              <a:rPr lang="en-US" sz="3400" dirty="0" smtClean="0">
                <a:latin typeface="Times New Roman" pitchFamily="18" charset="0"/>
                <a:cs typeface="Times New Roman" pitchFamily="18" charset="0"/>
              </a:rPr>
              <a:t>7. Fix the compress with a bandage so that it is densely adjusted to the skin but doesn’t hamper. </a:t>
            </a:r>
          </a:p>
          <a:p>
            <a:pPr>
              <a:lnSpc>
                <a:spcPct val="120000"/>
              </a:lnSpc>
              <a:spcBef>
                <a:spcPts val="0"/>
              </a:spcBef>
              <a:buNone/>
            </a:pPr>
            <a:r>
              <a:rPr lang="en-US" sz="3400" dirty="0" smtClean="0">
                <a:latin typeface="Times New Roman" pitchFamily="18" charset="0"/>
                <a:cs typeface="Times New Roman" pitchFamily="18" charset="0"/>
              </a:rPr>
              <a:t>8. Record the time of compress application. </a:t>
            </a:r>
          </a:p>
          <a:p>
            <a:pPr>
              <a:lnSpc>
                <a:spcPct val="120000"/>
              </a:lnSpc>
              <a:spcBef>
                <a:spcPts val="0"/>
              </a:spcBef>
              <a:buNone/>
            </a:pPr>
            <a:r>
              <a:rPr lang="en-US" sz="3400" dirty="0" smtClean="0">
                <a:latin typeface="Times New Roman" pitchFamily="18" charset="0"/>
                <a:cs typeface="Times New Roman" pitchFamily="18" charset="0"/>
              </a:rPr>
              <a:t>9. Wash the hands sanitarily.</a:t>
            </a:r>
          </a:p>
          <a:p>
            <a:pPr>
              <a:lnSpc>
                <a:spcPct val="120000"/>
              </a:lnSpc>
              <a:spcBef>
                <a:spcPts val="0"/>
              </a:spcBef>
              <a:buNone/>
            </a:pPr>
            <a:r>
              <a:rPr lang="en-US" sz="3400" dirty="0" smtClean="0">
                <a:latin typeface="Times New Roman" pitchFamily="18" charset="0"/>
                <a:cs typeface="Times New Roman" pitchFamily="18" charset="0"/>
              </a:rPr>
              <a:t>10. In 1-2 hours  by pushing a finger under the compress make sure that the napkin is damp, and  the skin is warm (if the napkin is dry the compress is applied incorrectly).</a:t>
            </a:r>
          </a:p>
          <a:p>
            <a:pPr>
              <a:lnSpc>
                <a:spcPct val="120000"/>
              </a:lnSpc>
              <a:spcBef>
                <a:spcPts val="0"/>
              </a:spcBef>
              <a:buNone/>
            </a:pPr>
            <a:r>
              <a:rPr lang="en-US" sz="3400" dirty="0" smtClean="0">
                <a:latin typeface="Times New Roman" pitchFamily="18" charset="0"/>
                <a:cs typeface="Times New Roman" pitchFamily="18" charset="0"/>
              </a:rPr>
              <a:t>11. Keep the compress for 6 - 8 hours then remove it, wipe the skin with warm water, dry with the napkin. </a:t>
            </a:r>
          </a:p>
          <a:p>
            <a:pPr>
              <a:lnSpc>
                <a:spcPct val="120000"/>
              </a:lnSpc>
              <a:spcBef>
                <a:spcPts val="0"/>
              </a:spcBef>
              <a:buNone/>
            </a:pPr>
            <a:r>
              <a:rPr lang="en-US" sz="3400" dirty="0" smtClean="0">
                <a:latin typeface="Times New Roman" pitchFamily="18" charset="0"/>
                <a:cs typeface="Times New Roman" pitchFamily="18" charset="0"/>
              </a:rPr>
              <a:t>12. Wash the hands the sanitarily.</a:t>
            </a:r>
          </a:p>
          <a:p>
            <a:pPr>
              <a:lnSpc>
                <a:spcPct val="120000"/>
              </a:lnSpc>
              <a:spcBef>
                <a:spcPts val="0"/>
              </a:spcBef>
              <a:buNone/>
            </a:pPr>
            <a:r>
              <a:rPr lang="en-US" sz="3400" dirty="0" smtClean="0">
                <a:latin typeface="Times New Roman" pitchFamily="18" charset="0"/>
                <a:cs typeface="Times New Roman" pitchFamily="18" charset="0"/>
              </a:rPr>
              <a:t>13. Make a record of what you have done.</a:t>
            </a:r>
          </a:p>
          <a:p>
            <a:pPr>
              <a:lnSpc>
                <a:spcPct val="120000"/>
              </a:lnSpc>
              <a:spcBef>
                <a:spcPts val="0"/>
              </a:spcBef>
              <a:buNone/>
            </a:pPr>
            <a:endParaRPr lang="en-US" sz="3400" b="1" u="sng" dirty="0" smtClean="0">
              <a:latin typeface="Times New Roman" pitchFamily="18" charset="0"/>
              <a:cs typeface="Times New Roman" pitchFamily="18" charset="0"/>
            </a:endParaRPr>
          </a:p>
          <a:p>
            <a:pPr>
              <a:lnSpc>
                <a:spcPct val="120000"/>
              </a:lnSpc>
              <a:spcBef>
                <a:spcPts val="0"/>
              </a:spcBef>
              <a:buNone/>
            </a:pPr>
            <a:r>
              <a:rPr lang="en-US" sz="3400" b="1" u="sng" dirty="0" smtClean="0">
                <a:latin typeface="Times New Roman" pitchFamily="18" charset="0"/>
                <a:cs typeface="Times New Roman" pitchFamily="18" charset="0"/>
              </a:rPr>
              <a:t>Remember!</a:t>
            </a:r>
            <a:endParaRPr lang="ru-RU" sz="3400" b="1" u="sng" dirty="0" smtClean="0">
              <a:latin typeface="Times New Roman" pitchFamily="18" charset="0"/>
              <a:cs typeface="Times New Roman" pitchFamily="18" charset="0"/>
            </a:endParaRPr>
          </a:p>
          <a:p>
            <a:pPr>
              <a:lnSpc>
                <a:spcPct val="120000"/>
              </a:lnSpc>
              <a:spcBef>
                <a:spcPts val="0"/>
              </a:spcBef>
            </a:pPr>
            <a:r>
              <a:rPr lang="en-US" sz="3400" dirty="0" smtClean="0">
                <a:latin typeface="Times New Roman" pitchFamily="18" charset="0"/>
                <a:cs typeface="Times New Roman" pitchFamily="18" charset="0"/>
              </a:rPr>
              <a:t>The  compress is imposed correctly if the gauze adjacent to skin, after removal of a compress remains warm and damp.</a:t>
            </a:r>
            <a:endParaRPr lang="ru-RU" sz="3400" dirty="0" smtClean="0">
              <a:latin typeface="Times New Roman" pitchFamily="18" charset="0"/>
              <a:cs typeface="Times New Roman" pitchFamily="18" charset="0"/>
            </a:endParaRPr>
          </a:p>
          <a:p>
            <a:pPr>
              <a:lnSpc>
                <a:spcPct val="120000"/>
              </a:lnSpc>
              <a:spcBef>
                <a:spcPts val="0"/>
              </a:spcBef>
              <a:buNone/>
            </a:pPr>
            <a:endParaRPr lang="ru-RU" dirty="0" smtClean="0">
              <a:latin typeface="Times New Roman" pitchFamily="18" charset="0"/>
              <a:cs typeface="Times New Roman" pitchFamily="18" charset="0"/>
            </a:endParaRPr>
          </a:p>
          <a:p>
            <a:pPr>
              <a:buNone/>
            </a:pP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357166"/>
            <a:ext cx="8572560" cy="6215106"/>
          </a:xfrm>
        </p:spPr>
        <p:txBody>
          <a:bodyPr>
            <a:normAutofit/>
          </a:bodyPr>
          <a:lstStyle/>
          <a:p>
            <a:pPr>
              <a:lnSpc>
                <a:spcPct val="120000"/>
              </a:lnSpc>
            </a:pPr>
            <a:r>
              <a:rPr lang="en-US" b="1" u="sng" dirty="0" smtClean="0">
                <a:latin typeface="Times New Roman" pitchFamily="18" charset="0"/>
                <a:cs typeface="Times New Roman" pitchFamily="18" charset="0"/>
              </a:rPr>
              <a:t>Physiotherapy</a:t>
            </a:r>
            <a:r>
              <a:rPr lang="en-US" dirty="0" smtClean="0">
                <a:latin typeface="Times New Roman" pitchFamily="18" charset="0"/>
                <a:cs typeface="Times New Roman" pitchFamily="18" charset="0"/>
              </a:rPr>
              <a:t> is a branch of medicine that studies the effect on the human body natural or artificially received physical factors and using them for the purpose of saving, recovery and promotion of health</a:t>
            </a:r>
            <a:endParaRPr lang="ru-RU" dirty="0" smtClean="0">
              <a:latin typeface="Times New Roman" pitchFamily="18" charset="0"/>
              <a:cs typeface="Times New Roman" pitchFamily="18" charset="0"/>
            </a:endParaRPr>
          </a:p>
          <a:p>
            <a:pPr>
              <a:lnSpc>
                <a:spcPct val="120000"/>
              </a:lnSpc>
            </a:pPr>
            <a:r>
              <a:rPr lang="en-US" dirty="0" smtClean="0">
                <a:latin typeface="Times New Roman" pitchFamily="18" charset="0"/>
                <a:cs typeface="Times New Roman" pitchFamily="18" charset="0"/>
              </a:rPr>
              <a:t>Local Application of heat and cold to the body can be therapeutic, but before using these therapies, the nurse must understand normal body responses to application of heat and cold and how and when to use.</a:t>
            </a:r>
            <a:endParaRPr lang="ru-RU" dirty="0" smtClean="0">
              <a:latin typeface="Times New Roman" pitchFamily="18" charset="0"/>
              <a:cs typeface="Times New Roman" pitchFamily="18" charset="0"/>
            </a:endParaRPr>
          </a:p>
          <a:p>
            <a:pPr>
              <a:lnSpc>
                <a:spcPct val="120000"/>
              </a:lnSpc>
            </a:pPr>
            <a:endParaRPr lang="ru-RU" dirty="0" smtClean="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endParaRPr lang="ru-RU" sz="2400" dirty="0" smtClean="0"/>
          </a:p>
        </p:txBody>
      </p:sp>
      <p:pic>
        <p:nvPicPr>
          <p:cNvPr id="4099" name="Picture 4" descr="kompress"/>
          <p:cNvPicPr>
            <a:picLocks noChangeAspect="1" noChangeArrowheads="1"/>
          </p:cNvPicPr>
          <p:nvPr/>
        </p:nvPicPr>
        <p:blipFill>
          <a:blip r:embed="rId2"/>
          <a:srcRect/>
          <a:stretch>
            <a:fillRect/>
          </a:stretch>
        </p:blipFill>
        <p:spPr bwMode="auto">
          <a:xfrm>
            <a:off x="0" y="1"/>
            <a:ext cx="4714876" cy="3643314"/>
          </a:xfrm>
          <a:prstGeom prst="rect">
            <a:avLst/>
          </a:prstGeom>
          <a:noFill/>
          <a:ln w="9525">
            <a:noFill/>
            <a:miter lim="800000"/>
            <a:headEnd/>
            <a:tailEnd/>
          </a:ln>
        </p:spPr>
      </p:pic>
      <p:pic>
        <p:nvPicPr>
          <p:cNvPr id="4" name="Picture 4" descr="0201156439"/>
          <p:cNvPicPr>
            <a:picLocks noChangeAspect="1" noChangeArrowheads="1"/>
          </p:cNvPicPr>
          <p:nvPr/>
        </p:nvPicPr>
        <p:blipFill>
          <a:blip r:embed="rId3"/>
          <a:srcRect/>
          <a:stretch>
            <a:fillRect/>
          </a:stretch>
        </p:blipFill>
        <p:spPr bwMode="auto">
          <a:xfrm>
            <a:off x="3214678" y="2357430"/>
            <a:ext cx="5929322" cy="450057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1071546"/>
          </a:xfrm>
        </p:spPr>
        <p:txBody>
          <a:bodyPr>
            <a:normAutofit fontScale="90000"/>
          </a:bodyPr>
          <a:lstStyle/>
          <a:p>
            <a:r>
              <a:rPr lang="en-US" b="1" dirty="0" smtClean="0">
                <a:latin typeface="Times New Roman" pitchFamily="18" charset="0"/>
                <a:cs typeface="Times New Roman" pitchFamily="18" charset="0"/>
              </a:rPr>
              <a:t>Ice pack </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a:xfrm>
            <a:off x="285720" y="642918"/>
            <a:ext cx="8572560" cy="6000792"/>
          </a:xfrm>
        </p:spPr>
        <p:txBody>
          <a:bodyPr>
            <a:normAutofit fontScale="55000" lnSpcReduction="20000"/>
          </a:bodyPr>
          <a:lstStyle/>
          <a:p>
            <a:pPr>
              <a:lnSpc>
                <a:spcPct val="120000"/>
              </a:lnSpc>
              <a:spcBef>
                <a:spcPts val="0"/>
              </a:spcBef>
              <a:buNone/>
            </a:pPr>
            <a:r>
              <a:rPr lang="en-US" b="1" dirty="0" smtClean="0">
                <a:latin typeface="Times New Roman" pitchFamily="18" charset="0"/>
                <a:cs typeface="Times New Roman" pitchFamily="18" charset="0"/>
              </a:rPr>
              <a:t>Equipment:</a:t>
            </a:r>
            <a:r>
              <a:rPr lang="en-US" dirty="0" smtClean="0">
                <a:latin typeface="Times New Roman" pitchFamily="18" charset="0"/>
                <a:cs typeface="Times New Roman" pitchFamily="18" charset="0"/>
              </a:rPr>
              <a:t> ice pieces, ice pack, sheet of fabric, cold water, </a:t>
            </a:r>
            <a:r>
              <a:rPr lang="en-US" dirty="0" err="1" smtClean="0">
                <a:latin typeface="Times New Roman" pitchFamily="18" charset="0"/>
                <a:cs typeface="Times New Roman" pitchFamily="18" charset="0"/>
              </a:rPr>
              <a:t>wtch</a:t>
            </a:r>
            <a:r>
              <a:rPr lang="en-US" dirty="0" smtClean="0">
                <a:latin typeface="Times New Roman" pitchFamily="18" charset="0"/>
                <a:cs typeface="Times New Roman" pitchFamily="18" charset="0"/>
              </a:rPr>
              <a:t>, thermometer to measure the water temperature.</a:t>
            </a:r>
            <a:endParaRPr lang="ru-RU" dirty="0" smtClean="0">
              <a:latin typeface="Times New Roman" pitchFamily="18" charset="0"/>
              <a:cs typeface="Times New Roman" pitchFamily="18" charset="0"/>
            </a:endParaRPr>
          </a:p>
          <a:p>
            <a:pPr>
              <a:lnSpc>
                <a:spcPct val="120000"/>
              </a:lnSpc>
              <a:spcBef>
                <a:spcPts val="0"/>
              </a:spcBef>
              <a:buNone/>
            </a:pPr>
            <a:r>
              <a:rPr lang="en-US" b="1" dirty="0" smtClean="0">
                <a:latin typeface="Times New Roman" pitchFamily="18" charset="0"/>
                <a:cs typeface="Times New Roman" pitchFamily="18" charset="0"/>
              </a:rPr>
              <a:t>Algorithm of actions:</a:t>
            </a:r>
            <a:endParaRPr lang="ru-RU" dirty="0" smtClean="0">
              <a:latin typeface="Times New Roman" pitchFamily="18" charset="0"/>
              <a:cs typeface="Times New Roman" pitchFamily="18" charset="0"/>
            </a:endParaRPr>
          </a:p>
          <a:p>
            <a:pPr>
              <a:lnSpc>
                <a:spcPct val="120000"/>
              </a:lnSpc>
              <a:spcBef>
                <a:spcPts val="0"/>
              </a:spcBef>
              <a:buNone/>
            </a:pPr>
            <a:r>
              <a:rPr lang="en-US" dirty="0" smtClean="0">
                <a:latin typeface="Times New Roman" pitchFamily="18" charset="0"/>
                <a:cs typeface="Times New Roman" pitchFamily="18" charset="0"/>
              </a:rPr>
              <a:t>1. Explain the purpose and procedure course. Obtain patient’s consent.</a:t>
            </a:r>
          </a:p>
          <a:p>
            <a:pPr lvl="0">
              <a:lnSpc>
                <a:spcPct val="120000"/>
              </a:lnSpc>
              <a:spcBef>
                <a:spcPts val="0"/>
              </a:spcBef>
              <a:buNone/>
            </a:pPr>
            <a:r>
              <a:rPr lang="en-US" dirty="0" smtClean="0">
                <a:latin typeface="Times New Roman" pitchFamily="18" charset="0"/>
                <a:cs typeface="Times New Roman" pitchFamily="18" charset="0"/>
              </a:rPr>
              <a:t>2. Wash hands. Wear gloves.</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Prepare</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equipment</a:t>
            </a:r>
            <a:r>
              <a:rPr lang="ru-RU"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a:lnSpc>
                <a:spcPct val="120000"/>
              </a:lnSpc>
              <a:spcBef>
                <a:spcPts val="0"/>
              </a:spcBef>
              <a:buNone/>
            </a:pPr>
            <a:r>
              <a:rPr lang="en-US" dirty="0" smtClean="0">
                <a:latin typeface="Times New Roman" pitchFamily="18" charset="0"/>
                <a:cs typeface="Times New Roman" pitchFamily="18" charset="0"/>
              </a:rPr>
              <a:t>3. Fill half of the pack with small pieces of ice, pour them with cold water.</a:t>
            </a:r>
          </a:p>
          <a:p>
            <a:pPr>
              <a:lnSpc>
                <a:spcPct val="120000"/>
              </a:lnSpc>
              <a:spcBef>
                <a:spcPts val="0"/>
              </a:spcBef>
              <a:buNone/>
            </a:pPr>
            <a:r>
              <a:rPr lang="en-US" dirty="0" smtClean="0">
                <a:latin typeface="Times New Roman" pitchFamily="18" charset="0"/>
                <a:cs typeface="Times New Roman" pitchFamily="18" charset="0"/>
              </a:rPr>
              <a:t>4. Put the ice pack on a horizontal surface, close with lid.</a:t>
            </a:r>
          </a:p>
          <a:p>
            <a:pPr>
              <a:lnSpc>
                <a:spcPct val="120000"/>
              </a:lnSpc>
              <a:spcBef>
                <a:spcPts val="0"/>
              </a:spcBef>
              <a:buNone/>
            </a:pPr>
            <a:r>
              <a:rPr lang="en-US" dirty="0" smtClean="0">
                <a:latin typeface="Times New Roman" pitchFamily="18" charset="0"/>
                <a:cs typeface="Times New Roman" pitchFamily="18" charset="0"/>
              </a:rPr>
              <a:t>5. Wrap the ice pack in 4 layered sheet of fabric and place it on the necessary site of the body:  head area – 5 minutes (with 5 minute interval); peritoneum area – 15-30 minutes (with 30-60 minute interval). </a:t>
            </a:r>
          </a:p>
          <a:p>
            <a:pPr>
              <a:lnSpc>
                <a:spcPct val="120000"/>
              </a:lnSpc>
              <a:spcBef>
                <a:spcPts val="0"/>
              </a:spcBef>
              <a:buNone/>
            </a:pPr>
            <a:r>
              <a:rPr lang="en-US" dirty="0" smtClean="0">
                <a:latin typeface="Times New Roman" pitchFamily="18" charset="0"/>
                <a:cs typeface="Times New Roman" pitchFamily="18" charset="0"/>
              </a:rPr>
              <a:t>6. Remove the ice pack. Cover the patient and provide a rest.</a:t>
            </a:r>
          </a:p>
          <a:p>
            <a:pPr>
              <a:lnSpc>
                <a:spcPct val="120000"/>
              </a:lnSpc>
              <a:spcBef>
                <a:spcPts val="0"/>
              </a:spcBef>
              <a:buNone/>
            </a:pPr>
            <a:r>
              <a:rPr lang="en-US" dirty="0" smtClean="0">
                <a:latin typeface="Times New Roman" pitchFamily="18" charset="0"/>
                <a:cs typeface="Times New Roman" pitchFamily="18" charset="0"/>
              </a:rPr>
              <a:t>7. Wash the hands sanitarily.</a:t>
            </a:r>
          </a:p>
          <a:p>
            <a:pPr>
              <a:lnSpc>
                <a:spcPct val="120000"/>
              </a:lnSpc>
              <a:spcBef>
                <a:spcPts val="0"/>
              </a:spcBef>
              <a:buNone/>
            </a:pPr>
            <a:r>
              <a:rPr lang="en-US" dirty="0" smtClean="0">
                <a:latin typeface="Times New Roman" pitchFamily="18" charset="0"/>
                <a:cs typeface="Times New Roman" pitchFamily="18" charset="0"/>
              </a:rPr>
              <a:t>8. Make a record of what you have done. </a:t>
            </a:r>
          </a:p>
          <a:p>
            <a:pPr>
              <a:lnSpc>
                <a:spcPct val="120000"/>
              </a:lnSpc>
              <a:spcBef>
                <a:spcPts val="0"/>
              </a:spcBef>
              <a:buNone/>
            </a:pPr>
            <a:endParaRPr lang="en-US" b="1" dirty="0" smtClean="0">
              <a:latin typeface="Times New Roman" pitchFamily="18" charset="0"/>
              <a:cs typeface="Times New Roman" pitchFamily="18" charset="0"/>
            </a:endParaRPr>
          </a:p>
          <a:p>
            <a:pPr>
              <a:lnSpc>
                <a:spcPct val="120000"/>
              </a:lnSpc>
              <a:spcBef>
                <a:spcPts val="0"/>
              </a:spcBef>
              <a:buNone/>
            </a:pPr>
            <a:r>
              <a:rPr lang="en-US" b="1" dirty="0" smtClean="0">
                <a:latin typeface="Times New Roman" pitchFamily="18" charset="0"/>
                <a:cs typeface="Times New Roman" pitchFamily="18" charset="0"/>
              </a:rPr>
              <a:t>Remember!</a:t>
            </a:r>
            <a:endParaRPr lang="ru-RU" dirty="0" smtClean="0">
              <a:latin typeface="Times New Roman" pitchFamily="18" charset="0"/>
              <a:cs typeface="Times New Roman" pitchFamily="18" charset="0"/>
            </a:endParaRPr>
          </a:p>
          <a:p>
            <a:pPr>
              <a:lnSpc>
                <a:spcPct val="120000"/>
              </a:lnSpc>
              <a:spcBef>
                <a:spcPts val="0"/>
              </a:spcBef>
            </a:pPr>
            <a:r>
              <a:rPr lang="en-US" dirty="0" smtClean="0">
                <a:latin typeface="Times New Roman" pitchFamily="18" charset="0"/>
                <a:cs typeface="Times New Roman" pitchFamily="18" charset="0"/>
              </a:rPr>
              <a:t>• if there is a sharp pain because of the ice pack pressure  it is hung over the sore area;</a:t>
            </a:r>
            <a:endParaRPr lang="ru-RU" dirty="0" smtClean="0">
              <a:latin typeface="Times New Roman" pitchFamily="18" charset="0"/>
              <a:cs typeface="Times New Roman" pitchFamily="18" charset="0"/>
            </a:endParaRPr>
          </a:p>
          <a:p>
            <a:pPr>
              <a:lnSpc>
                <a:spcPct val="120000"/>
              </a:lnSpc>
              <a:spcBef>
                <a:spcPts val="0"/>
              </a:spcBef>
            </a:pPr>
            <a:r>
              <a:rPr lang="en-US" dirty="0" smtClean="0">
                <a:latin typeface="Times New Roman" pitchFamily="18" charset="0"/>
                <a:cs typeface="Times New Roman" pitchFamily="18" charset="0"/>
              </a:rPr>
              <a:t>• in case of the repeated use of the ice packs, it is obligatory to use newly prepared ice pack;</a:t>
            </a:r>
            <a:endParaRPr lang="ru-RU" dirty="0" smtClean="0">
              <a:latin typeface="Times New Roman" pitchFamily="18" charset="0"/>
              <a:cs typeface="Times New Roman" pitchFamily="18" charset="0"/>
            </a:endParaRPr>
          </a:p>
          <a:p>
            <a:pPr>
              <a:lnSpc>
                <a:spcPct val="120000"/>
              </a:lnSpc>
              <a:spcBef>
                <a:spcPts val="0"/>
              </a:spcBef>
            </a:pPr>
            <a:r>
              <a:rPr lang="en-US" dirty="0" smtClean="0">
                <a:latin typeface="Times New Roman" pitchFamily="18" charset="0"/>
                <a:cs typeface="Times New Roman" pitchFamily="18" charset="0"/>
              </a:rPr>
              <a:t>• when using pack with frozen (in a freezer) water frostbite of a body part can occur.</a:t>
            </a:r>
            <a:endParaRPr lang="ru-RU" dirty="0" smtClean="0">
              <a:latin typeface="Times New Roman" pitchFamily="18" charset="0"/>
              <a:cs typeface="Times New Roman" pitchFamily="18" charset="0"/>
            </a:endParaRPr>
          </a:p>
          <a:p>
            <a:pPr>
              <a:lnSpc>
                <a:spcPct val="120000"/>
              </a:lnSpc>
              <a:spcBef>
                <a:spcPts val="0"/>
              </a:spcBef>
              <a:buNone/>
            </a:pP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1026" name="Picture 2" descr="http://www.studfiles.ru/html/2706/643/html_Qzmd30tsuJ.wjkd/htmlconvd-btv_nX_html_m6eee3df1.jpg"/>
          <p:cNvPicPr>
            <a:picLocks noChangeAspect="1" noChangeArrowheads="1"/>
          </p:cNvPicPr>
          <p:nvPr/>
        </p:nvPicPr>
        <p:blipFill>
          <a:blip r:embed="rId2"/>
          <a:srcRect/>
          <a:stretch>
            <a:fillRect/>
          </a:stretch>
        </p:blipFill>
        <p:spPr bwMode="auto">
          <a:xfrm>
            <a:off x="0" y="0"/>
            <a:ext cx="5905500" cy="4762500"/>
          </a:xfrm>
          <a:prstGeom prst="rect">
            <a:avLst/>
          </a:prstGeom>
          <a:noFill/>
        </p:spPr>
      </p:pic>
      <p:sp>
        <p:nvSpPr>
          <p:cNvPr id="1028" name="AutoShape 4" descr="http://projectcs.ru/photos/puzyr-dlya-lda-rezinovyy-2-litra-113157-large.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30" name="AutoShape 6" descr="http://projectcs.ru/photos/puzyr-dlya-lda-rezinovyy-2-litra-113157-large.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32" name="AutoShape 8" descr="http://projectcs.ru/photos/puzyr-dlya-lda-rezinovyy-2-litra-113157-large.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034" name="Picture 10" descr="http://idelmed.ru/image/cache/data/sport/ice_bag_medium1-600x600.jpg"/>
          <p:cNvPicPr>
            <a:picLocks noChangeAspect="1" noChangeArrowheads="1"/>
          </p:cNvPicPr>
          <p:nvPr/>
        </p:nvPicPr>
        <p:blipFill>
          <a:blip r:embed="rId3"/>
          <a:srcRect/>
          <a:stretch>
            <a:fillRect/>
          </a:stretch>
        </p:blipFill>
        <p:spPr bwMode="auto">
          <a:xfrm>
            <a:off x="5572132" y="3571876"/>
            <a:ext cx="3571868" cy="3286124"/>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latin typeface="Times New Roman" pitchFamily="18" charset="0"/>
                <a:cs typeface="Times New Roman" pitchFamily="18" charset="0"/>
              </a:rPr>
              <a:t>HOT APPLICATION </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r>
              <a:rPr lang="en-US" b="1" dirty="0" smtClean="0">
                <a:latin typeface="Times New Roman" pitchFamily="18" charset="0"/>
                <a:cs typeface="Times New Roman" pitchFamily="18" charset="0"/>
              </a:rPr>
              <a:t>Hot application </a:t>
            </a:r>
            <a:r>
              <a:rPr lang="en-US" dirty="0" smtClean="0">
                <a:latin typeface="Times New Roman" pitchFamily="18" charset="0"/>
                <a:cs typeface="Times New Roman" pitchFamily="18" charset="0"/>
              </a:rPr>
              <a:t>is the application of a hot agent, warmer than skin either in a moist or dry from on the surface of the body</a:t>
            </a:r>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b="1" dirty="0" smtClean="0">
                <a:latin typeface="Times New Roman" pitchFamily="18" charset="0"/>
                <a:cs typeface="Times New Roman" pitchFamily="18" charset="0"/>
              </a:rPr>
              <a:t>PHYSIOLOGICAL EFFECTS </a:t>
            </a:r>
            <a:endParaRPr lang="ru-RU" b="1" dirty="0">
              <a:latin typeface="Times New Roman" pitchFamily="18" charset="0"/>
              <a:cs typeface="Times New Roman" pitchFamily="18" charset="0"/>
            </a:endParaRPr>
          </a:p>
        </p:txBody>
      </p:sp>
      <p:sp>
        <p:nvSpPr>
          <p:cNvPr id="3" name="Содержимое 2"/>
          <p:cNvSpPr>
            <a:spLocks noGrp="1"/>
          </p:cNvSpPr>
          <p:nvPr>
            <p:ph sz="half" idx="1"/>
          </p:nvPr>
        </p:nvSpPr>
        <p:spPr>
          <a:xfrm>
            <a:off x="0" y="1600200"/>
            <a:ext cx="4495800" cy="4525963"/>
          </a:xfrm>
        </p:spPr>
        <p:txBody>
          <a:bodyPr>
            <a:normAutofit fontScale="92500" lnSpcReduction="20000"/>
          </a:bodyPr>
          <a:lstStyle/>
          <a:p>
            <a:pPr algn="ctr">
              <a:buNone/>
            </a:pPr>
            <a:r>
              <a:rPr lang="en-US" b="1" dirty="0" smtClean="0">
                <a:latin typeface="Times New Roman" pitchFamily="18" charset="0"/>
                <a:cs typeface="Times New Roman" pitchFamily="18" charset="0"/>
              </a:rPr>
              <a:t>HOT APPLICATION </a:t>
            </a:r>
          </a:p>
          <a:p>
            <a:r>
              <a:rPr lang="en-US" dirty="0" smtClean="0">
                <a:latin typeface="Times New Roman" pitchFamily="18" charset="0"/>
                <a:cs typeface="Times New Roman" pitchFamily="18" charset="0"/>
              </a:rPr>
              <a:t>Peripheral Vasodilatation </a:t>
            </a:r>
          </a:p>
          <a:p>
            <a:r>
              <a:rPr lang="en-US" dirty="0" smtClean="0">
                <a:latin typeface="Times New Roman" pitchFamily="18" charset="0"/>
                <a:cs typeface="Times New Roman" pitchFamily="18" charset="0"/>
              </a:rPr>
              <a:t>Increased capillary permeability </a:t>
            </a:r>
          </a:p>
          <a:p>
            <a:r>
              <a:rPr lang="en-US" dirty="0" smtClean="0">
                <a:latin typeface="Times New Roman" pitchFamily="18" charset="0"/>
                <a:cs typeface="Times New Roman" pitchFamily="18" charset="0"/>
              </a:rPr>
              <a:t>Increased oxygen consumption </a:t>
            </a:r>
          </a:p>
          <a:p>
            <a:r>
              <a:rPr lang="en-US" dirty="0" smtClean="0">
                <a:latin typeface="Times New Roman" pitchFamily="18" charset="0"/>
                <a:cs typeface="Times New Roman" pitchFamily="18" charset="0"/>
              </a:rPr>
              <a:t>Increased local metabolism </a:t>
            </a:r>
          </a:p>
          <a:p>
            <a:r>
              <a:rPr lang="en-US" dirty="0" smtClean="0">
                <a:latin typeface="Times New Roman" pitchFamily="18" charset="0"/>
                <a:cs typeface="Times New Roman" pitchFamily="18" charset="0"/>
              </a:rPr>
              <a:t>Decreased blood viscosity </a:t>
            </a:r>
          </a:p>
          <a:p>
            <a:r>
              <a:rPr lang="en-US" dirty="0" smtClean="0">
                <a:latin typeface="Times New Roman" pitchFamily="18" charset="0"/>
                <a:cs typeface="Times New Roman" pitchFamily="18" charset="0"/>
              </a:rPr>
              <a:t>Decreased muscle tone</a:t>
            </a:r>
          </a:p>
          <a:p>
            <a:r>
              <a:rPr lang="en-US" dirty="0" smtClean="0">
                <a:latin typeface="Times New Roman" pitchFamily="18" charset="0"/>
                <a:cs typeface="Times New Roman" pitchFamily="18" charset="0"/>
              </a:rPr>
              <a:t>Increased blood flow </a:t>
            </a:r>
          </a:p>
          <a:p>
            <a:r>
              <a:rPr lang="en-US" dirty="0" smtClean="0">
                <a:latin typeface="Times New Roman" pitchFamily="18" charset="0"/>
                <a:cs typeface="Times New Roman" pitchFamily="18" charset="0"/>
              </a:rPr>
              <a:t>Increased lymph flow </a:t>
            </a:r>
          </a:p>
        </p:txBody>
      </p:sp>
      <p:sp>
        <p:nvSpPr>
          <p:cNvPr id="4" name="Содержимое 3"/>
          <p:cNvSpPr>
            <a:spLocks noGrp="1"/>
          </p:cNvSpPr>
          <p:nvPr>
            <p:ph sz="half" idx="2"/>
          </p:nvPr>
        </p:nvSpPr>
        <p:spPr>
          <a:xfrm>
            <a:off x="4429124" y="1600200"/>
            <a:ext cx="4714876" cy="4525963"/>
          </a:xfrm>
        </p:spPr>
        <p:txBody>
          <a:bodyPr>
            <a:normAutofit fontScale="92500" lnSpcReduction="20000"/>
          </a:bodyPr>
          <a:lstStyle/>
          <a:p>
            <a:pPr algn="ctr">
              <a:buNone/>
            </a:pPr>
            <a:r>
              <a:rPr lang="en-US" b="1" dirty="0" smtClean="0">
                <a:latin typeface="Times New Roman" pitchFamily="18" charset="0"/>
                <a:cs typeface="Times New Roman" pitchFamily="18" charset="0"/>
              </a:rPr>
              <a:t>COLD APPLICATION </a:t>
            </a:r>
          </a:p>
          <a:p>
            <a:r>
              <a:rPr lang="en-US" dirty="0" smtClean="0">
                <a:latin typeface="Times New Roman" pitchFamily="18" charset="0"/>
                <a:cs typeface="Times New Roman" pitchFamily="18" charset="0"/>
              </a:rPr>
              <a:t>Peripheral Vasoconstriction</a:t>
            </a:r>
          </a:p>
          <a:p>
            <a:r>
              <a:rPr lang="en-US" dirty="0" smtClean="0">
                <a:latin typeface="Times New Roman" pitchFamily="18" charset="0"/>
                <a:cs typeface="Times New Roman" pitchFamily="18" charset="0"/>
              </a:rPr>
              <a:t>Decreased capillary permeability </a:t>
            </a:r>
          </a:p>
          <a:p>
            <a:r>
              <a:rPr lang="en-US" dirty="0" smtClean="0">
                <a:latin typeface="Times New Roman" pitchFamily="18" charset="0"/>
                <a:cs typeface="Times New Roman" pitchFamily="18" charset="0"/>
              </a:rPr>
              <a:t>Decreased oxygen consumption </a:t>
            </a:r>
          </a:p>
          <a:p>
            <a:r>
              <a:rPr lang="en-US" dirty="0" smtClean="0">
                <a:latin typeface="Times New Roman" pitchFamily="18" charset="0"/>
                <a:cs typeface="Times New Roman" pitchFamily="18" charset="0"/>
              </a:rPr>
              <a:t>Decreased local metabolism </a:t>
            </a:r>
          </a:p>
          <a:p>
            <a:r>
              <a:rPr lang="en-US" dirty="0" smtClean="0">
                <a:latin typeface="Times New Roman" pitchFamily="18" charset="0"/>
                <a:cs typeface="Times New Roman" pitchFamily="18" charset="0"/>
              </a:rPr>
              <a:t>Increased blood viscosity</a:t>
            </a:r>
          </a:p>
          <a:p>
            <a:r>
              <a:rPr lang="en-US" dirty="0" smtClean="0">
                <a:latin typeface="Times New Roman" pitchFamily="18" charset="0"/>
                <a:cs typeface="Times New Roman" pitchFamily="18" charset="0"/>
              </a:rPr>
              <a:t>Increased muscle tone</a:t>
            </a:r>
          </a:p>
          <a:p>
            <a:r>
              <a:rPr lang="en-US" dirty="0" smtClean="0">
                <a:latin typeface="Times New Roman" pitchFamily="18" charset="0"/>
                <a:cs typeface="Times New Roman" pitchFamily="18" charset="0"/>
              </a:rPr>
              <a:t>Decreased blood flow</a:t>
            </a:r>
          </a:p>
          <a:p>
            <a:r>
              <a:rPr lang="en-US" dirty="0" smtClean="0">
                <a:latin typeface="Times New Roman" pitchFamily="18" charset="0"/>
                <a:cs typeface="Times New Roman" pitchFamily="18" charset="0"/>
              </a:rPr>
              <a:t>Decreased lymph flow</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Classification of Hot Applications</a:t>
            </a:r>
            <a:endParaRPr lang="ru-RU" sz="2800" b="1" dirty="0">
              <a:latin typeface="Times New Roman" pitchFamily="18" charset="0"/>
              <a:cs typeface="Times New Roman" pitchFamily="18" charset="0"/>
            </a:endParaRPr>
          </a:p>
        </p:txBody>
      </p:sp>
      <p:sp>
        <p:nvSpPr>
          <p:cNvPr id="6" name="Текст 5"/>
          <p:cNvSpPr>
            <a:spLocks noGrp="1"/>
          </p:cNvSpPr>
          <p:nvPr>
            <p:ph idx="1"/>
          </p:nvPr>
        </p:nvSpPr>
        <p:spPr/>
        <p:txBody>
          <a:bodyPr>
            <a:normAutofit/>
          </a:bodyPr>
          <a:lstStyle/>
          <a:p>
            <a:endParaRPr lang="en-US" dirty="0" smtClean="0"/>
          </a:p>
          <a:p>
            <a:endParaRPr lang="ru-RU" dirty="0"/>
          </a:p>
        </p:txBody>
      </p:sp>
      <p:graphicFrame>
        <p:nvGraphicFramePr>
          <p:cNvPr id="7" name="Таблица 6"/>
          <p:cNvGraphicFramePr>
            <a:graphicFrameLocks noGrp="1"/>
          </p:cNvGraphicFramePr>
          <p:nvPr/>
        </p:nvGraphicFramePr>
        <p:xfrm>
          <a:off x="214283" y="1285861"/>
          <a:ext cx="8715435" cy="5384297"/>
        </p:xfrm>
        <a:graphic>
          <a:graphicData uri="http://schemas.openxmlformats.org/drawingml/2006/table">
            <a:tbl>
              <a:tblPr/>
              <a:tblGrid>
                <a:gridCol w="2076375"/>
                <a:gridCol w="2281342"/>
                <a:gridCol w="1910633"/>
                <a:gridCol w="2447085"/>
              </a:tblGrid>
              <a:tr h="367395">
                <a:tc gridSpan="4">
                  <a:txBody>
                    <a:bodyPr/>
                    <a:lstStyle/>
                    <a:p>
                      <a:pPr algn="ctr">
                        <a:lnSpc>
                          <a:spcPct val="100000"/>
                        </a:lnSpc>
                        <a:spcAft>
                          <a:spcPts val="0"/>
                        </a:spcAft>
                      </a:pPr>
                      <a:r>
                        <a:rPr lang="en-US" sz="2000" b="1" dirty="0">
                          <a:latin typeface="Times New Roman" pitchFamily="18" charset="0"/>
                          <a:ea typeface="Calibri"/>
                          <a:cs typeface="Times New Roman" pitchFamily="18" charset="0"/>
                        </a:rPr>
                        <a:t>HOT APPLICATIONS</a:t>
                      </a:r>
                      <a:endParaRPr lang="ru-RU"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r>
              <a:tr h="367395">
                <a:tc gridSpan="2">
                  <a:txBody>
                    <a:bodyPr/>
                    <a:lstStyle/>
                    <a:p>
                      <a:pPr algn="ctr">
                        <a:lnSpc>
                          <a:spcPct val="100000"/>
                        </a:lnSpc>
                        <a:spcAft>
                          <a:spcPts val="0"/>
                        </a:spcAft>
                      </a:pPr>
                      <a:r>
                        <a:rPr lang="en-US" sz="2000" b="1">
                          <a:latin typeface="Times New Roman" pitchFamily="18" charset="0"/>
                          <a:ea typeface="Calibri"/>
                          <a:cs typeface="Times New Roman" pitchFamily="18" charset="0"/>
                        </a:rPr>
                        <a:t>LOCAL</a:t>
                      </a:r>
                      <a:r>
                        <a:rPr lang="ru-RU" sz="2000" b="1">
                          <a:latin typeface="Times New Roman" pitchFamily="18" charset="0"/>
                          <a:ea typeface="Calibri"/>
                          <a:cs typeface="Times New Roman" pitchFamily="18" charset="0"/>
                        </a:rPr>
                        <a:t>:</a:t>
                      </a:r>
                      <a:endParaRPr lang="ru-RU"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gridSpan="2">
                  <a:txBody>
                    <a:bodyPr/>
                    <a:lstStyle/>
                    <a:p>
                      <a:pPr algn="ctr">
                        <a:lnSpc>
                          <a:spcPct val="100000"/>
                        </a:lnSpc>
                        <a:spcAft>
                          <a:spcPts val="0"/>
                        </a:spcAft>
                      </a:pPr>
                      <a:r>
                        <a:rPr lang="en-US" sz="2000" b="1">
                          <a:latin typeface="Times New Roman" pitchFamily="18" charset="0"/>
                          <a:ea typeface="Calibri"/>
                          <a:cs typeface="Times New Roman" pitchFamily="18" charset="0"/>
                        </a:rPr>
                        <a:t>GENERAL</a:t>
                      </a:r>
                      <a:r>
                        <a:rPr lang="ru-RU" sz="2000" b="1">
                          <a:latin typeface="Times New Roman" pitchFamily="18" charset="0"/>
                          <a:ea typeface="Calibri"/>
                          <a:cs typeface="Times New Roman" pitchFamily="18" charset="0"/>
                        </a:rPr>
                        <a:t>:</a:t>
                      </a:r>
                      <a:endParaRPr lang="ru-RU"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382307">
                <a:tc>
                  <a:txBody>
                    <a:bodyPr/>
                    <a:lstStyle/>
                    <a:p>
                      <a:pPr algn="ctr">
                        <a:lnSpc>
                          <a:spcPct val="100000"/>
                        </a:lnSpc>
                        <a:spcAft>
                          <a:spcPts val="0"/>
                        </a:spcAft>
                      </a:pPr>
                      <a:r>
                        <a:rPr lang="en-US" sz="2000" b="1" dirty="0">
                          <a:latin typeface="Times New Roman" pitchFamily="18" charset="0"/>
                          <a:ea typeface="Calibri"/>
                          <a:cs typeface="Times New Roman" pitchFamily="18" charset="0"/>
                        </a:rPr>
                        <a:t>Dry heat</a:t>
                      </a:r>
                      <a:r>
                        <a:rPr lang="ru-RU" sz="2000" b="1" dirty="0">
                          <a:latin typeface="Times New Roman" pitchFamily="18" charset="0"/>
                          <a:ea typeface="Calibri"/>
                          <a:cs typeface="Times New Roman" pitchFamily="18" charset="0"/>
                        </a:rPr>
                        <a:t>:</a:t>
                      </a:r>
                      <a:endParaRPr lang="ru-RU"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2000" b="1">
                          <a:latin typeface="Times New Roman" pitchFamily="18" charset="0"/>
                          <a:ea typeface="Calibri"/>
                          <a:cs typeface="Times New Roman" pitchFamily="18" charset="0"/>
                        </a:rPr>
                        <a:t>Moist heat </a:t>
                      </a:r>
                      <a:endParaRPr lang="ru-RU"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2000" b="1">
                          <a:latin typeface="Times New Roman" pitchFamily="18" charset="0"/>
                          <a:ea typeface="Calibri"/>
                          <a:cs typeface="Times New Roman" pitchFamily="18" charset="0"/>
                        </a:rPr>
                        <a:t>Dry heat</a:t>
                      </a:r>
                      <a:r>
                        <a:rPr lang="ru-RU" sz="2000" b="1">
                          <a:latin typeface="Times New Roman" pitchFamily="18" charset="0"/>
                          <a:ea typeface="Calibri"/>
                          <a:cs typeface="Times New Roman" pitchFamily="18" charset="0"/>
                        </a:rPr>
                        <a:t>:</a:t>
                      </a:r>
                      <a:endParaRPr lang="ru-RU"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2000" b="1">
                          <a:latin typeface="Times New Roman" pitchFamily="18" charset="0"/>
                          <a:ea typeface="Calibri"/>
                          <a:cs typeface="Times New Roman" pitchFamily="18" charset="0"/>
                        </a:rPr>
                        <a:t>Moist heat</a:t>
                      </a:r>
                      <a:endParaRPr lang="ru-RU"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41351">
                <a:tc>
                  <a:txBody>
                    <a:bodyPr/>
                    <a:lstStyle/>
                    <a:p>
                      <a:pPr marL="342900" lvl="0" indent="-342900">
                        <a:lnSpc>
                          <a:spcPct val="100000"/>
                        </a:lnSpc>
                        <a:spcAft>
                          <a:spcPts val="0"/>
                        </a:spcAft>
                        <a:buFont typeface="Arial"/>
                        <a:buChar char="•"/>
                        <a:tabLst>
                          <a:tab pos="457200" algn="l"/>
                        </a:tabLst>
                      </a:pPr>
                      <a:r>
                        <a:rPr lang="en-US" sz="2000" dirty="0">
                          <a:latin typeface="Times New Roman" pitchFamily="18" charset="0"/>
                          <a:ea typeface="Calibri"/>
                          <a:cs typeface="Times New Roman" pitchFamily="18" charset="0"/>
                        </a:rPr>
                        <a:t>Hot water bottles</a:t>
                      </a:r>
                      <a:endParaRPr lang="ru-RU" sz="2000" dirty="0">
                        <a:latin typeface="Times New Roman" pitchFamily="18" charset="0"/>
                        <a:ea typeface="Calibri"/>
                        <a:cs typeface="Times New Roman" pitchFamily="18" charset="0"/>
                      </a:endParaRPr>
                    </a:p>
                    <a:p>
                      <a:pPr marL="342900" lvl="0" indent="-342900">
                        <a:lnSpc>
                          <a:spcPct val="100000"/>
                        </a:lnSpc>
                        <a:spcAft>
                          <a:spcPts val="0"/>
                        </a:spcAft>
                        <a:buFont typeface="Arial"/>
                        <a:buChar char="•"/>
                        <a:tabLst>
                          <a:tab pos="457200" algn="l"/>
                        </a:tabLst>
                      </a:pPr>
                      <a:r>
                        <a:rPr lang="en-US" sz="2000" dirty="0">
                          <a:latin typeface="Times New Roman" pitchFamily="18" charset="0"/>
                          <a:ea typeface="Calibri"/>
                          <a:cs typeface="Times New Roman" pitchFamily="18" charset="0"/>
                        </a:rPr>
                        <a:t>Chemical heating bottles</a:t>
                      </a:r>
                      <a:endParaRPr lang="ru-RU" sz="2000" dirty="0">
                        <a:latin typeface="Times New Roman" pitchFamily="18" charset="0"/>
                        <a:ea typeface="Calibri"/>
                        <a:cs typeface="Times New Roman" pitchFamily="18" charset="0"/>
                      </a:endParaRPr>
                    </a:p>
                    <a:p>
                      <a:pPr marL="342900" lvl="0" indent="-342900">
                        <a:lnSpc>
                          <a:spcPct val="100000"/>
                        </a:lnSpc>
                        <a:spcAft>
                          <a:spcPts val="0"/>
                        </a:spcAft>
                        <a:buFont typeface="Arial"/>
                        <a:buChar char="•"/>
                        <a:tabLst>
                          <a:tab pos="457200" algn="l"/>
                        </a:tabLst>
                      </a:pPr>
                      <a:r>
                        <a:rPr lang="en-US" sz="2000" b="0" dirty="0" smtClean="0">
                          <a:latin typeface="Times New Roman" pitchFamily="18" charset="0"/>
                          <a:ea typeface="Calibri"/>
                          <a:cs typeface="Times New Roman" pitchFamily="18" charset="0"/>
                        </a:rPr>
                        <a:t>Dry</a:t>
                      </a:r>
                      <a:r>
                        <a:rPr lang="ru-RU" sz="2000" b="0" dirty="0" smtClean="0">
                          <a:latin typeface="Times New Roman" pitchFamily="18" charset="0"/>
                          <a:ea typeface="Calibri"/>
                          <a:cs typeface="Times New Roman" pitchFamily="18" charset="0"/>
                        </a:rPr>
                        <a:t> </a:t>
                      </a:r>
                      <a:r>
                        <a:rPr lang="en-US" sz="2000" dirty="0" smtClean="0">
                          <a:latin typeface="Times New Roman" pitchFamily="18" charset="0"/>
                          <a:ea typeface="Calibri"/>
                          <a:cs typeface="Times New Roman" pitchFamily="18" charset="0"/>
                        </a:rPr>
                        <a:t>Compresses </a:t>
                      </a:r>
                      <a:endParaRPr lang="ru-RU" sz="2000" dirty="0" smtClean="0">
                        <a:latin typeface="Times New Roman" pitchFamily="18" charset="0"/>
                        <a:ea typeface="Calibri"/>
                        <a:cs typeface="Times New Roman" pitchFamily="18" charset="0"/>
                      </a:endParaRPr>
                    </a:p>
                    <a:p>
                      <a:pPr marL="342900" lvl="0" indent="-342900">
                        <a:lnSpc>
                          <a:spcPct val="100000"/>
                        </a:lnSpc>
                        <a:spcAft>
                          <a:spcPts val="0"/>
                        </a:spcAft>
                        <a:buFont typeface="Arial"/>
                        <a:buChar char="•"/>
                        <a:tabLst>
                          <a:tab pos="457200" algn="l"/>
                        </a:tabLst>
                      </a:pPr>
                      <a:r>
                        <a:rPr lang="en-US" sz="2000" dirty="0" smtClean="0">
                          <a:latin typeface="Times New Roman" pitchFamily="18" charset="0"/>
                          <a:ea typeface="Calibri"/>
                          <a:cs typeface="Times New Roman" pitchFamily="18" charset="0"/>
                        </a:rPr>
                        <a:t>Infrared </a:t>
                      </a:r>
                      <a:r>
                        <a:rPr lang="en-US" sz="2000" dirty="0">
                          <a:latin typeface="Times New Roman" pitchFamily="18" charset="0"/>
                          <a:ea typeface="Calibri"/>
                          <a:cs typeface="Times New Roman" pitchFamily="18" charset="0"/>
                        </a:rPr>
                        <a:t>rays</a:t>
                      </a:r>
                      <a:endParaRPr lang="ru-RU" sz="2000" dirty="0">
                        <a:latin typeface="Times New Roman" pitchFamily="18" charset="0"/>
                        <a:ea typeface="Calibri"/>
                        <a:cs typeface="Times New Roman" pitchFamily="18" charset="0"/>
                      </a:endParaRPr>
                    </a:p>
                    <a:p>
                      <a:pPr marL="342900" lvl="0" indent="-342900">
                        <a:lnSpc>
                          <a:spcPct val="100000"/>
                        </a:lnSpc>
                        <a:spcAft>
                          <a:spcPts val="0"/>
                        </a:spcAft>
                        <a:buFont typeface="Arial"/>
                        <a:buChar char="•"/>
                        <a:tabLst>
                          <a:tab pos="457200" algn="l"/>
                        </a:tabLst>
                      </a:pPr>
                      <a:r>
                        <a:rPr lang="en-US" sz="2000" dirty="0">
                          <a:latin typeface="Times New Roman" pitchFamily="18" charset="0"/>
                          <a:ea typeface="Calibri"/>
                          <a:cs typeface="Times New Roman" pitchFamily="18" charset="0"/>
                        </a:rPr>
                        <a:t>Ultraviolet rays</a:t>
                      </a:r>
                      <a:endParaRPr lang="ru-RU" sz="2000" dirty="0">
                        <a:latin typeface="Times New Roman" pitchFamily="18" charset="0"/>
                        <a:ea typeface="Calibri"/>
                        <a:cs typeface="Times New Roman" pitchFamily="18" charset="0"/>
                      </a:endParaRPr>
                    </a:p>
                    <a:p>
                      <a:pPr marL="342900" lvl="0" indent="-342900">
                        <a:lnSpc>
                          <a:spcPct val="100000"/>
                        </a:lnSpc>
                        <a:spcAft>
                          <a:spcPts val="0"/>
                        </a:spcAft>
                        <a:buFont typeface="Arial"/>
                        <a:buChar char="•"/>
                        <a:tabLst>
                          <a:tab pos="457200" algn="l"/>
                        </a:tabLst>
                      </a:pPr>
                      <a:r>
                        <a:rPr lang="en-US" sz="2000" dirty="0">
                          <a:latin typeface="Times New Roman" pitchFamily="18" charset="0"/>
                          <a:ea typeface="Calibri"/>
                          <a:cs typeface="Times New Roman" pitchFamily="18" charset="0"/>
                        </a:rPr>
                        <a:t>Short wave diathermy</a:t>
                      </a:r>
                      <a:endParaRPr lang="ru-RU" sz="2000" dirty="0">
                        <a:latin typeface="Times New Roman" pitchFamily="18" charset="0"/>
                        <a:ea typeface="Calibri"/>
                        <a:cs typeface="Times New Roman" pitchFamily="18" charset="0"/>
                      </a:endParaRPr>
                    </a:p>
                    <a:p>
                      <a:pPr marL="342900" lvl="0" indent="-342900">
                        <a:lnSpc>
                          <a:spcPct val="100000"/>
                        </a:lnSpc>
                        <a:spcAft>
                          <a:spcPts val="0"/>
                        </a:spcAft>
                        <a:buFont typeface="Arial"/>
                        <a:buChar char="•"/>
                        <a:tabLst>
                          <a:tab pos="457200" algn="l"/>
                        </a:tabLst>
                      </a:pPr>
                      <a:r>
                        <a:rPr lang="en-US" sz="2000" dirty="0">
                          <a:latin typeface="Times New Roman" pitchFamily="18" charset="0"/>
                          <a:ea typeface="Calibri"/>
                          <a:cs typeface="Times New Roman" pitchFamily="18" charset="0"/>
                        </a:rPr>
                        <a:t>Heating lamps</a:t>
                      </a:r>
                      <a:endParaRPr lang="ru-RU" sz="2000" dirty="0">
                        <a:latin typeface="Times New Roman" pitchFamily="18" charset="0"/>
                        <a:ea typeface="Calibri"/>
                        <a:cs typeface="Times New Roman" pitchFamily="18" charset="0"/>
                      </a:endParaRPr>
                    </a:p>
                    <a:p>
                      <a:pPr marL="342900" lvl="0" indent="-342900">
                        <a:lnSpc>
                          <a:spcPct val="100000"/>
                        </a:lnSpc>
                        <a:spcAft>
                          <a:spcPts val="0"/>
                        </a:spcAft>
                        <a:buFont typeface="Arial"/>
                        <a:buChar char="•"/>
                        <a:tabLst>
                          <a:tab pos="457200" algn="l"/>
                        </a:tabLst>
                      </a:pPr>
                      <a:r>
                        <a:rPr lang="en-US" sz="2000" dirty="0">
                          <a:latin typeface="Times New Roman" pitchFamily="18" charset="0"/>
                          <a:ea typeface="Calibri"/>
                          <a:cs typeface="Times New Roman" pitchFamily="18" charset="0"/>
                        </a:rPr>
                        <a:t>Electric cradles</a:t>
                      </a:r>
                      <a:endParaRPr lang="ru-RU" sz="2000" dirty="0">
                        <a:latin typeface="Times New Roman" pitchFamily="18" charset="0"/>
                        <a:ea typeface="Calibri"/>
                        <a:cs typeface="Times New Roman" pitchFamily="18" charset="0"/>
                      </a:endParaRPr>
                    </a:p>
                    <a:p>
                      <a:pPr marL="342900" lvl="0" indent="-342900">
                        <a:lnSpc>
                          <a:spcPct val="100000"/>
                        </a:lnSpc>
                        <a:spcAft>
                          <a:spcPts val="0"/>
                        </a:spcAft>
                        <a:buFont typeface="Arial"/>
                        <a:buChar char="•"/>
                        <a:tabLst>
                          <a:tab pos="457200" algn="l"/>
                        </a:tabLst>
                      </a:pPr>
                      <a:r>
                        <a:rPr lang="en-US" sz="2000" dirty="0">
                          <a:latin typeface="Times New Roman" pitchFamily="18" charset="0"/>
                          <a:ea typeface="Calibri"/>
                          <a:cs typeface="Times New Roman" pitchFamily="18" charset="0"/>
                        </a:rPr>
                        <a:t>Electric heating pads</a:t>
                      </a:r>
                      <a:endParaRPr lang="ru-RU"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Arial"/>
                        <a:buChar char="•"/>
                        <a:tabLst>
                          <a:tab pos="457200" algn="l"/>
                        </a:tabLst>
                        <a:defRPr/>
                      </a:pPr>
                      <a:r>
                        <a:rPr lang="en-US" sz="2000" dirty="0" smtClean="0">
                          <a:latin typeface="Times New Roman" pitchFamily="18" charset="0"/>
                          <a:ea typeface="Calibri"/>
                          <a:cs typeface="Times New Roman" pitchFamily="18" charset="0"/>
                        </a:rPr>
                        <a:t>Hot Compresses </a:t>
                      </a:r>
                      <a:endParaRPr lang="ru-RU" sz="2000" dirty="0" smtClean="0">
                        <a:latin typeface="Times New Roman" pitchFamily="18" charset="0"/>
                        <a:ea typeface="Calibri"/>
                        <a:cs typeface="Times New Roman" pitchFamily="18" charset="0"/>
                      </a:endParaRPr>
                    </a:p>
                    <a:p>
                      <a:pPr marL="342900" lvl="0" indent="-342900">
                        <a:lnSpc>
                          <a:spcPct val="100000"/>
                        </a:lnSpc>
                        <a:spcAft>
                          <a:spcPts val="0"/>
                        </a:spcAft>
                        <a:buFont typeface="Arial"/>
                        <a:buChar char="•"/>
                        <a:tabLst>
                          <a:tab pos="457200" algn="l"/>
                        </a:tabLst>
                      </a:pPr>
                      <a:r>
                        <a:rPr lang="en-US" sz="2000" dirty="0" smtClean="0">
                          <a:latin typeface="Times New Roman" pitchFamily="18" charset="0"/>
                          <a:ea typeface="Calibri"/>
                          <a:cs typeface="Times New Roman" pitchFamily="18" charset="0"/>
                        </a:rPr>
                        <a:t>Warm </a:t>
                      </a:r>
                      <a:r>
                        <a:rPr lang="en-US" sz="2000" dirty="0">
                          <a:latin typeface="Times New Roman" pitchFamily="18" charset="0"/>
                          <a:ea typeface="Calibri"/>
                          <a:cs typeface="Times New Roman" pitchFamily="18" charset="0"/>
                        </a:rPr>
                        <a:t>soaks (Local baths) </a:t>
                      </a:r>
                      <a:endParaRPr lang="ru-RU" sz="2000" dirty="0">
                        <a:latin typeface="Times New Roman" pitchFamily="18" charset="0"/>
                        <a:ea typeface="Calibri"/>
                        <a:cs typeface="Times New Roman" pitchFamily="18" charset="0"/>
                      </a:endParaRPr>
                    </a:p>
                    <a:p>
                      <a:pPr marL="342900" lvl="0" indent="-342900">
                        <a:lnSpc>
                          <a:spcPct val="100000"/>
                        </a:lnSpc>
                        <a:spcAft>
                          <a:spcPts val="0"/>
                        </a:spcAft>
                        <a:buFont typeface="Arial"/>
                        <a:buChar char="•"/>
                        <a:tabLst>
                          <a:tab pos="457200" algn="l"/>
                        </a:tabLst>
                      </a:pPr>
                      <a:r>
                        <a:rPr lang="en-US" sz="2000" dirty="0" smtClean="0">
                          <a:latin typeface="Times New Roman" pitchFamily="18" charset="0"/>
                          <a:ea typeface="Calibri"/>
                          <a:cs typeface="Times New Roman" pitchFamily="18" charset="0"/>
                        </a:rPr>
                        <a:t>Poultices </a:t>
                      </a:r>
                      <a:r>
                        <a:rPr lang="en-US" sz="2000" dirty="0">
                          <a:latin typeface="Times New Roman" pitchFamily="18" charset="0"/>
                          <a:ea typeface="Calibri"/>
                          <a:cs typeface="Times New Roman" pitchFamily="18" charset="0"/>
                        </a:rPr>
                        <a:t>(cataplasm) </a:t>
                      </a:r>
                      <a:endParaRPr lang="ru-RU" sz="2000" dirty="0">
                        <a:latin typeface="Times New Roman" pitchFamily="18" charset="0"/>
                        <a:ea typeface="Calibri"/>
                        <a:cs typeface="Times New Roman" pitchFamily="18" charset="0"/>
                      </a:endParaRPr>
                    </a:p>
                    <a:p>
                      <a:pPr marL="342900" lvl="0" indent="-342900">
                        <a:lnSpc>
                          <a:spcPct val="100000"/>
                        </a:lnSpc>
                        <a:spcAft>
                          <a:spcPts val="0"/>
                        </a:spcAft>
                        <a:buFont typeface="Arial"/>
                        <a:buChar char="•"/>
                        <a:tabLst>
                          <a:tab pos="457200" algn="l"/>
                        </a:tabLst>
                      </a:pPr>
                      <a:r>
                        <a:rPr lang="en-US" sz="2000" dirty="0" err="1">
                          <a:latin typeface="Times New Roman" pitchFamily="18" charset="0"/>
                          <a:ea typeface="Calibri"/>
                          <a:cs typeface="Times New Roman" pitchFamily="18" charset="0"/>
                        </a:rPr>
                        <a:t>Stupes</a:t>
                      </a:r>
                      <a:r>
                        <a:rPr lang="en-US" sz="2000" dirty="0">
                          <a:latin typeface="Times New Roman" pitchFamily="18" charset="0"/>
                          <a:ea typeface="Calibri"/>
                          <a:cs typeface="Times New Roman" pitchFamily="18" charset="0"/>
                        </a:rPr>
                        <a:t> (medical fomentations) </a:t>
                      </a:r>
                      <a:endParaRPr lang="ru-RU" sz="2000" dirty="0">
                        <a:latin typeface="Times New Roman" pitchFamily="18" charset="0"/>
                        <a:ea typeface="Calibri"/>
                        <a:cs typeface="Times New Roman" pitchFamily="18" charset="0"/>
                      </a:endParaRPr>
                    </a:p>
                    <a:p>
                      <a:pPr marL="342900" lvl="0" indent="-342900">
                        <a:lnSpc>
                          <a:spcPct val="100000"/>
                        </a:lnSpc>
                        <a:spcAft>
                          <a:spcPts val="0"/>
                        </a:spcAft>
                        <a:buFont typeface="Arial"/>
                        <a:buChar char="•"/>
                        <a:tabLst>
                          <a:tab pos="457200" algn="l"/>
                        </a:tabLst>
                      </a:pPr>
                      <a:r>
                        <a:rPr lang="en-US" sz="2000" dirty="0">
                          <a:latin typeface="Times New Roman" pitchFamily="18" charset="0"/>
                          <a:ea typeface="Calibri"/>
                          <a:cs typeface="Times New Roman" pitchFamily="18" charset="0"/>
                        </a:rPr>
                        <a:t>Paraffin baths </a:t>
                      </a:r>
                      <a:endParaRPr lang="ru-RU" sz="2000" dirty="0">
                        <a:latin typeface="Times New Roman" pitchFamily="18" charset="0"/>
                        <a:ea typeface="Calibri"/>
                        <a:cs typeface="Times New Roman" pitchFamily="18" charset="0"/>
                      </a:endParaRPr>
                    </a:p>
                    <a:p>
                      <a:pPr marL="342900" lvl="0" indent="-342900">
                        <a:lnSpc>
                          <a:spcPct val="100000"/>
                        </a:lnSpc>
                        <a:spcAft>
                          <a:spcPts val="0"/>
                        </a:spcAft>
                        <a:buFont typeface="Arial"/>
                        <a:buChar char="•"/>
                        <a:tabLst>
                          <a:tab pos="457200" algn="l"/>
                        </a:tabLst>
                      </a:pPr>
                      <a:r>
                        <a:rPr lang="en-US" sz="2000" dirty="0" err="1">
                          <a:latin typeface="Times New Roman" pitchFamily="18" charset="0"/>
                          <a:ea typeface="Calibri"/>
                          <a:cs typeface="Times New Roman" pitchFamily="18" charset="0"/>
                        </a:rPr>
                        <a:t>Sitz</a:t>
                      </a:r>
                      <a:r>
                        <a:rPr lang="en-US" sz="2000" dirty="0">
                          <a:latin typeface="Times New Roman" pitchFamily="18" charset="0"/>
                          <a:ea typeface="Calibri"/>
                          <a:cs typeface="Times New Roman" pitchFamily="18" charset="0"/>
                        </a:rPr>
                        <a:t> bath </a:t>
                      </a:r>
                      <a:endParaRPr lang="ru-RU" sz="2000" dirty="0">
                        <a:latin typeface="Times New Roman" pitchFamily="18" charset="0"/>
                        <a:ea typeface="Calibri"/>
                        <a:cs typeface="Times New Roman" pitchFamily="18" charset="0"/>
                      </a:endParaRPr>
                    </a:p>
                    <a:p>
                      <a:pPr marL="342900" lvl="0" indent="-342900">
                        <a:lnSpc>
                          <a:spcPct val="100000"/>
                        </a:lnSpc>
                        <a:spcAft>
                          <a:spcPts val="0"/>
                        </a:spcAft>
                        <a:buFont typeface="Arial"/>
                        <a:buChar char="•"/>
                        <a:tabLst>
                          <a:tab pos="457200" algn="l"/>
                        </a:tabLst>
                      </a:pPr>
                      <a:r>
                        <a:rPr lang="en-US" sz="2000" dirty="0" err="1">
                          <a:latin typeface="Times New Roman" pitchFamily="18" charset="0"/>
                          <a:ea typeface="Calibri"/>
                          <a:cs typeface="Times New Roman" pitchFamily="18" charset="0"/>
                        </a:rPr>
                        <a:t>Aquathermia</a:t>
                      </a:r>
                      <a:r>
                        <a:rPr lang="en-US" sz="2000" dirty="0">
                          <a:latin typeface="Times New Roman" pitchFamily="18" charset="0"/>
                          <a:ea typeface="Calibri"/>
                          <a:cs typeface="Times New Roman" pitchFamily="18" charset="0"/>
                        </a:rPr>
                        <a:t> pad </a:t>
                      </a:r>
                      <a:endParaRPr lang="ru-RU"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00000"/>
                        </a:lnSpc>
                        <a:spcAft>
                          <a:spcPts val="0"/>
                        </a:spcAft>
                        <a:buFont typeface="Arial"/>
                        <a:buChar char="•"/>
                        <a:tabLst>
                          <a:tab pos="457200" algn="l"/>
                        </a:tabLst>
                      </a:pPr>
                      <a:r>
                        <a:rPr lang="en-US" sz="2000" dirty="0" smtClean="0">
                          <a:latin typeface="Times New Roman" pitchFamily="18" charset="0"/>
                          <a:ea typeface="Calibri"/>
                          <a:cs typeface="Times New Roman" pitchFamily="18" charset="0"/>
                        </a:rPr>
                        <a:t>Local</a:t>
                      </a:r>
                      <a:r>
                        <a:rPr lang="ru-RU" sz="2000" dirty="0" smtClean="0">
                          <a:latin typeface="Times New Roman" pitchFamily="18" charset="0"/>
                          <a:ea typeface="Calibri"/>
                          <a:cs typeface="Times New Roman" pitchFamily="18" charset="0"/>
                        </a:rPr>
                        <a:t> </a:t>
                      </a:r>
                      <a:r>
                        <a:rPr lang="en-US" sz="2000" dirty="0" smtClean="0">
                          <a:latin typeface="Times New Roman" pitchFamily="18" charset="0"/>
                          <a:ea typeface="Calibri"/>
                          <a:cs typeface="Times New Roman" pitchFamily="18" charset="0"/>
                        </a:rPr>
                        <a:t>bath</a:t>
                      </a:r>
                      <a:endParaRPr lang="ru-RU" sz="2000" dirty="0" smtClean="0">
                        <a:latin typeface="Times New Roman" pitchFamily="18" charset="0"/>
                        <a:ea typeface="Calibri"/>
                        <a:cs typeface="Times New Roman" pitchFamily="18" charset="0"/>
                      </a:endParaRPr>
                    </a:p>
                    <a:p>
                      <a:pPr marL="342900" lvl="0" indent="-342900">
                        <a:lnSpc>
                          <a:spcPct val="100000"/>
                        </a:lnSpc>
                        <a:spcAft>
                          <a:spcPts val="0"/>
                        </a:spcAft>
                        <a:buFont typeface="Arial"/>
                        <a:buChar char="•"/>
                        <a:tabLst>
                          <a:tab pos="457200" algn="l"/>
                        </a:tabLst>
                      </a:pPr>
                      <a:r>
                        <a:rPr lang="en-US" sz="2000" dirty="0" smtClean="0">
                          <a:latin typeface="Times New Roman" pitchFamily="18" charset="0"/>
                          <a:ea typeface="Calibri"/>
                          <a:cs typeface="Times New Roman" pitchFamily="18" charset="0"/>
                        </a:rPr>
                        <a:t>Sun </a:t>
                      </a:r>
                      <a:r>
                        <a:rPr lang="en-US" sz="2000" dirty="0">
                          <a:latin typeface="Times New Roman" pitchFamily="18" charset="0"/>
                          <a:ea typeface="Calibri"/>
                          <a:cs typeface="Times New Roman" pitchFamily="18" charset="0"/>
                        </a:rPr>
                        <a:t>bath</a:t>
                      </a:r>
                      <a:endParaRPr lang="ru-RU" sz="2000" dirty="0">
                        <a:latin typeface="Times New Roman" pitchFamily="18" charset="0"/>
                        <a:ea typeface="Calibri"/>
                        <a:cs typeface="Times New Roman" pitchFamily="18" charset="0"/>
                      </a:endParaRPr>
                    </a:p>
                    <a:p>
                      <a:pPr marL="342900" lvl="0" indent="-342900">
                        <a:lnSpc>
                          <a:spcPct val="100000"/>
                        </a:lnSpc>
                        <a:spcAft>
                          <a:spcPts val="0"/>
                        </a:spcAft>
                        <a:buFont typeface="Arial"/>
                        <a:buChar char="•"/>
                        <a:tabLst>
                          <a:tab pos="457200" algn="l"/>
                        </a:tabLst>
                      </a:pPr>
                      <a:r>
                        <a:rPr lang="en-US" sz="2000" dirty="0">
                          <a:latin typeface="Times New Roman" pitchFamily="18" charset="0"/>
                          <a:ea typeface="Calibri"/>
                          <a:cs typeface="Times New Roman" pitchFamily="18" charset="0"/>
                        </a:rPr>
                        <a:t>Electric cradles</a:t>
                      </a:r>
                      <a:endParaRPr lang="ru-RU" sz="2000" dirty="0">
                        <a:latin typeface="Times New Roman" pitchFamily="18" charset="0"/>
                        <a:ea typeface="Calibri"/>
                        <a:cs typeface="Times New Roman" pitchFamily="18" charset="0"/>
                      </a:endParaRPr>
                    </a:p>
                    <a:p>
                      <a:pPr marL="342900" lvl="0" indent="-342900">
                        <a:lnSpc>
                          <a:spcPct val="100000"/>
                        </a:lnSpc>
                        <a:spcAft>
                          <a:spcPts val="0"/>
                        </a:spcAft>
                        <a:buFont typeface="Arial"/>
                        <a:buChar char="•"/>
                        <a:tabLst>
                          <a:tab pos="457200" algn="l"/>
                        </a:tabLst>
                      </a:pPr>
                      <a:r>
                        <a:rPr lang="en-US" sz="2000" dirty="0">
                          <a:latin typeface="Times New Roman" pitchFamily="18" charset="0"/>
                          <a:ea typeface="Calibri"/>
                          <a:cs typeface="Times New Roman" pitchFamily="18" charset="0"/>
                        </a:rPr>
                        <a:t>Blanket bed</a:t>
                      </a:r>
                      <a:endParaRPr lang="ru-RU"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00000"/>
                        </a:lnSpc>
                        <a:spcAft>
                          <a:spcPts val="0"/>
                        </a:spcAft>
                        <a:buFont typeface="Arial"/>
                        <a:buChar char="•"/>
                        <a:tabLst>
                          <a:tab pos="457200" algn="l"/>
                        </a:tabLst>
                      </a:pPr>
                      <a:r>
                        <a:rPr lang="en-US" sz="2000" dirty="0" smtClean="0">
                          <a:latin typeface="Times New Roman" pitchFamily="18" charset="0"/>
                          <a:ea typeface="Calibri"/>
                          <a:cs typeface="Times New Roman" pitchFamily="18" charset="0"/>
                        </a:rPr>
                        <a:t>General bath</a:t>
                      </a:r>
                      <a:endParaRPr lang="ru-RU" sz="2000" dirty="0" smtClean="0">
                        <a:latin typeface="Times New Roman" pitchFamily="18" charset="0"/>
                        <a:ea typeface="Calibri"/>
                        <a:cs typeface="Times New Roman" pitchFamily="18" charset="0"/>
                      </a:endParaRPr>
                    </a:p>
                    <a:p>
                      <a:pPr marL="342900" lvl="0" indent="-342900">
                        <a:lnSpc>
                          <a:spcPct val="100000"/>
                        </a:lnSpc>
                        <a:spcAft>
                          <a:spcPts val="0"/>
                        </a:spcAft>
                        <a:buFont typeface="Arial"/>
                        <a:buChar char="•"/>
                        <a:tabLst>
                          <a:tab pos="457200" algn="l"/>
                        </a:tabLst>
                      </a:pPr>
                      <a:r>
                        <a:rPr lang="en-US" sz="2000" dirty="0" smtClean="0">
                          <a:latin typeface="Times New Roman" pitchFamily="18" charset="0"/>
                          <a:ea typeface="Calibri"/>
                          <a:cs typeface="Times New Roman" pitchFamily="18" charset="0"/>
                        </a:rPr>
                        <a:t>Steam </a:t>
                      </a:r>
                      <a:r>
                        <a:rPr lang="en-US" sz="2000" dirty="0">
                          <a:latin typeface="Times New Roman" pitchFamily="18" charset="0"/>
                          <a:ea typeface="Calibri"/>
                          <a:cs typeface="Times New Roman" pitchFamily="18" charset="0"/>
                        </a:rPr>
                        <a:t>baths </a:t>
                      </a:r>
                      <a:endParaRPr lang="ru-RU" sz="2000" dirty="0">
                        <a:latin typeface="Times New Roman" pitchFamily="18" charset="0"/>
                        <a:ea typeface="Calibri"/>
                        <a:cs typeface="Times New Roman" pitchFamily="18" charset="0"/>
                      </a:endParaRPr>
                    </a:p>
                    <a:p>
                      <a:pPr marL="342900" lvl="0" indent="-342900">
                        <a:lnSpc>
                          <a:spcPct val="100000"/>
                        </a:lnSpc>
                        <a:spcAft>
                          <a:spcPts val="0"/>
                        </a:spcAft>
                        <a:buFont typeface="Arial"/>
                        <a:buChar char="•"/>
                        <a:tabLst>
                          <a:tab pos="457200" algn="l"/>
                        </a:tabLst>
                      </a:pPr>
                      <a:r>
                        <a:rPr lang="en-US" sz="2000" dirty="0">
                          <a:latin typeface="Times New Roman" pitchFamily="18" charset="0"/>
                          <a:ea typeface="Calibri"/>
                          <a:cs typeface="Times New Roman" pitchFamily="18" charset="0"/>
                        </a:rPr>
                        <a:t>Hot packs </a:t>
                      </a:r>
                      <a:endParaRPr lang="ru-RU" sz="2000" dirty="0">
                        <a:latin typeface="Times New Roman" pitchFamily="18" charset="0"/>
                        <a:ea typeface="Calibri"/>
                        <a:cs typeface="Times New Roman" pitchFamily="18" charset="0"/>
                      </a:endParaRPr>
                    </a:p>
                    <a:p>
                      <a:pPr marL="342900" lvl="0" indent="-342900">
                        <a:lnSpc>
                          <a:spcPct val="100000"/>
                        </a:lnSpc>
                        <a:spcAft>
                          <a:spcPts val="0"/>
                        </a:spcAft>
                        <a:buFont typeface="Arial"/>
                        <a:buChar char="•"/>
                        <a:tabLst>
                          <a:tab pos="457200" algn="l"/>
                        </a:tabLst>
                      </a:pPr>
                      <a:r>
                        <a:rPr lang="en-US" sz="2000" dirty="0">
                          <a:latin typeface="Times New Roman" pitchFamily="18" charset="0"/>
                          <a:ea typeface="Calibri"/>
                          <a:cs typeface="Times New Roman" pitchFamily="18" charset="0"/>
                        </a:rPr>
                        <a:t>Whirlpool bath (Full immersion bath) </a:t>
                      </a:r>
                      <a:endParaRPr lang="ru-RU"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smtClean="0">
                <a:latin typeface="Times New Roman" panose="02020603050405020304" pitchFamily="18" charset="0"/>
                <a:cs typeface="Times New Roman" panose="02020603050405020304" pitchFamily="18" charset="0"/>
              </a:rPr>
              <a:t>List the indications for therapeutic uses of hot applications</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a:bodyPr>
          <a:lstStyle/>
          <a:p>
            <a:r>
              <a:rPr lang="en-US" dirty="0" smtClean="0">
                <a:latin typeface="Times New Roman" pitchFamily="18" charset="0"/>
                <a:cs typeface="Times New Roman" pitchFamily="18" charset="0"/>
              </a:rPr>
              <a:t>Spastic</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pain</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in the stomach, gallbladder, intestines</a:t>
            </a:r>
            <a:r>
              <a:rPr lang="ru-RU"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Spasm</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muscle tone</a:t>
            </a:r>
            <a:r>
              <a:rPr lang="ru-RU"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Hypothermia</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Provide warmth</a:t>
            </a:r>
            <a:r>
              <a:rPr lang="ru-RU"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Accelerates</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regeneration processes </a:t>
            </a:r>
            <a:r>
              <a:rPr lang="ru-RU"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by increasing blood flow</a:t>
            </a:r>
            <a:r>
              <a:rPr lang="ru-RU"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Inflammatory process</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before the formation of pus </a:t>
            </a:r>
            <a:r>
              <a:rPr lang="ru-RU"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Resolving</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action</a:t>
            </a:r>
            <a:r>
              <a:rPr lang="ru-RU" dirty="0" smtClean="0">
                <a:latin typeface="Times New Roman" pitchFamily="18" charset="0"/>
                <a:cs typeface="Times New Roman" pitchFamily="18" charset="0"/>
              </a:rPr>
              <a:t>).</a:t>
            </a:r>
          </a:p>
          <a:p>
            <a:endParaRPr lang="ru-RU" dirty="0" smtClean="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xmlns="" val="2649622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365126"/>
            <a:ext cx="7886700" cy="415460"/>
          </a:xfrm>
        </p:spPr>
        <p:txBody>
          <a:bodyPr>
            <a:normAutofit fontScale="90000"/>
          </a:bodyPr>
          <a:lstStyle/>
          <a:p>
            <a:r>
              <a:rPr lang="en-US" b="1" dirty="0" smtClean="0">
                <a:latin typeface="Times New Roman" panose="02020603050405020304" pitchFamily="18" charset="0"/>
                <a:cs typeface="Times New Roman" panose="02020603050405020304" pitchFamily="18" charset="0"/>
              </a:rPr>
              <a:t>List the Contraindications for hot applications</a:t>
            </a:r>
            <a:endParaRPr lang="ru-RU" dirty="0"/>
          </a:p>
        </p:txBody>
      </p:sp>
      <p:sp>
        <p:nvSpPr>
          <p:cNvPr id="3" name="Объект 2"/>
          <p:cNvSpPr>
            <a:spLocks noGrp="1"/>
          </p:cNvSpPr>
          <p:nvPr>
            <p:ph sz="half" idx="1"/>
          </p:nvPr>
        </p:nvSpPr>
        <p:spPr>
          <a:xfrm>
            <a:off x="628650" y="1159727"/>
            <a:ext cx="6789699" cy="5374888"/>
          </a:xfrm>
        </p:spPr>
        <p:txBody>
          <a:bodyPr>
            <a:normAutofit/>
          </a:bodyPr>
          <a:lstStyle/>
          <a:p>
            <a:r>
              <a:rPr lang="en-US" dirty="0">
                <a:latin typeface="Times New Roman" pitchFamily="18" charset="0"/>
                <a:cs typeface="Times New Roman" pitchFamily="18" charset="0"/>
              </a:rPr>
              <a:t>Malignancies</a:t>
            </a:r>
            <a:endParaRPr lang="ru-RU" dirty="0">
              <a:latin typeface="Times New Roman" pitchFamily="18" charset="0"/>
              <a:cs typeface="Times New Roman" pitchFamily="18" charset="0"/>
            </a:endParaRPr>
          </a:p>
          <a:p>
            <a:r>
              <a:rPr lang="en-US" dirty="0">
                <a:latin typeface="Times New Roman" pitchFamily="18" charset="0"/>
                <a:cs typeface="Times New Roman" pitchFamily="18" charset="0"/>
              </a:rPr>
              <a:t>Impaired kidney, heart &amp; lung functions </a:t>
            </a:r>
            <a:endParaRPr lang="ru-RU" dirty="0">
              <a:latin typeface="Times New Roman" pitchFamily="18" charset="0"/>
              <a:cs typeface="Times New Roman" pitchFamily="18" charset="0"/>
            </a:endParaRPr>
          </a:p>
          <a:p>
            <a:r>
              <a:rPr lang="en-US" dirty="0">
                <a:latin typeface="Times New Roman" pitchFamily="18" charset="0"/>
                <a:cs typeface="Times New Roman" pitchFamily="18" charset="0"/>
              </a:rPr>
              <a:t>Acutely </a:t>
            </a:r>
            <a:r>
              <a:rPr lang="en-US" dirty="0" smtClean="0">
                <a:latin typeface="Times New Roman" pitchFamily="18" charset="0"/>
                <a:cs typeface="Times New Roman" pitchFamily="18" charset="0"/>
              </a:rPr>
              <a:t>purulent</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Inflammatory process</a:t>
            </a:r>
            <a:endParaRPr lang="ru-RU"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Open wounds </a:t>
            </a:r>
            <a:endParaRPr lang="ru-RU"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On </a:t>
            </a:r>
            <a:r>
              <a:rPr lang="en-US" dirty="0">
                <a:latin typeface="Times New Roman" pitchFamily="18" charset="0"/>
                <a:cs typeface="Times New Roman" pitchFamily="18" charset="0"/>
              </a:rPr>
              <a:t>clients with paralysis </a:t>
            </a:r>
            <a:endParaRPr lang="ru-RU" dirty="0">
              <a:latin typeface="Times New Roman" pitchFamily="18" charset="0"/>
              <a:cs typeface="Times New Roman" pitchFamily="18" charset="0"/>
            </a:endParaRPr>
          </a:p>
          <a:p>
            <a:r>
              <a:rPr lang="en-US" dirty="0" smtClean="0">
                <a:latin typeface="Times New Roman" pitchFamily="18" charset="0"/>
                <a:cs typeface="Times New Roman" pitchFamily="18" charset="0"/>
              </a:rPr>
              <a:t>Edema </a:t>
            </a:r>
            <a:r>
              <a:rPr lang="en-US" dirty="0">
                <a:latin typeface="Times New Roman" pitchFamily="18" charset="0"/>
                <a:cs typeface="Times New Roman" pitchFamily="18" charset="0"/>
              </a:rPr>
              <a:t>associated with venous or lymphatic diseases </a:t>
            </a:r>
            <a:endParaRPr lang="ru-RU" dirty="0">
              <a:latin typeface="Times New Roman" pitchFamily="18" charset="0"/>
              <a:cs typeface="Times New Roman" pitchFamily="18" charset="0"/>
            </a:endParaRPr>
          </a:p>
          <a:p>
            <a:r>
              <a:rPr lang="en-US" dirty="0">
                <a:latin typeface="Times New Roman" pitchFamily="18" charset="0"/>
                <a:cs typeface="Times New Roman" pitchFamily="18" charset="0"/>
              </a:rPr>
              <a:t>Headache </a:t>
            </a:r>
            <a:endParaRPr lang="ru-RU" dirty="0">
              <a:latin typeface="Times New Roman" pitchFamily="18" charset="0"/>
              <a:cs typeface="Times New Roman" pitchFamily="18" charset="0"/>
            </a:endParaRPr>
          </a:p>
          <a:p>
            <a:r>
              <a:rPr lang="en-US" dirty="0">
                <a:latin typeface="Times New Roman" pitchFamily="18" charset="0"/>
                <a:cs typeface="Times New Roman" pitchFamily="18" charset="0"/>
              </a:rPr>
              <a:t>Very young &amp; very old client </a:t>
            </a:r>
            <a:endParaRPr lang="ru-RU" dirty="0">
              <a:latin typeface="Times New Roman" pitchFamily="18" charset="0"/>
              <a:cs typeface="Times New Roman" pitchFamily="18" charset="0"/>
            </a:endParaRPr>
          </a:p>
          <a:p>
            <a:r>
              <a:rPr lang="en-US" dirty="0">
                <a:latin typeface="Times New Roman" pitchFamily="18" charset="0"/>
                <a:cs typeface="Times New Roman" pitchFamily="18" charset="0"/>
              </a:rPr>
              <a:t>Client with very high temperature</a:t>
            </a:r>
            <a:endParaRPr lang="ru-RU"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xmlns="" val="4241715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smtClean="0">
                <a:latin typeface="Times New Roman" panose="02020603050405020304" pitchFamily="18" charset="0"/>
                <a:cs typeface="Times New Roman" panose="02020603050405020304" pitchFamily="18" charset="0"/>
              </a:rPr>
              <a:t>List the Complications of the hot applications</a:t>
            </a:r>
            <a:endParaRPr lang="ru-RU" dirty="0"/>
          </a:p>
        </p:txBody>
      </p:sp>
      <p:sp>
        <p:nvSpPr>
          <p:cNvPr id="3" name="Объект 2"/>
          <p:cNvSpPr>
            <a:spLocks noGrp="1"/>
          </p:cNvSpPr>
          <p:nvPr>
            <p:ph sz="half" idx="1"/>
          </p:nvPr>
        </p:nvSpPr>
        <p:spPr>
          <a:xfrm>
            <a:off x="628650" y="1825625"/>
            <a:ext cx="6689338" cy="4351338"/>
          </a:xfrm>
        </p:spPr>
        <p:txBody>
          <a:bodyPr/>
          <a:lstStyle/>
          <a:p>
            <a:r>
              <a:rPr lang="en-US" sz="3600" dirty="0" smtClean="0">
                <a:latin typeface="Times New Roman" pitchFamily="18" charset="0"/>
                <a:cs typeface="Times New Roman" pitchFamily="18" charset="0"/>
              </a:rPr>
              <a:t>Burns </a:t>
            </a:r>
          </a:p>
          <a:p>
            <a:r>
              <a:rPr lang="en-US" sz="3600" dirty="0" smtClean="0">
                <a:latin typeface="Times New Roman" pitchFamily="18" charset="0"/>
                <a:cs typeface="Times New Roman" pitchFamily="18" charset="0"/>
              </a:rPr>
              <a:t>Maceration (with moist heat) </a:t>
            </a:r>
          </a:p>
          <a:p>
            <a:r>
              <a:rPr lang="en-US" sz="3600" dirty="0" smtClean="0">
                <a:latin typeface="Times New Roman" pitchFamily="18" charset="0"/>
                <a:cs typeface="Times New Roman" pitchFamily="18" charset="0"/>
              </a:rPr>
              <a:t>Redness of the skin </a:t>
            </a:r>
          </a:p>
          <a:p>
            <a:r>
              <a:rPr lang="en-US" sz="3600" dirty="0" smtClean="0">
                <a:latin typeface="Times New Roman" pitchFamily="18" charset="0"/>
                <a:cs typeface="Times New Roman" pitchFamily="18" charset="0"/>
              </a:rPr>
              <a:t>Edema </a:t>
            </a:r>
          </a:p>
          <a:p>
            <a:r>
              <a:rPr lang="en-US" sz="3600" dirty="0" smtClean="0">
                <a:latin typeface="Times New Roman" pitchFamily="18" charset="0"/>
                <a:cs typeface="Times New Roman" pitchFamily="18" charset="0"/>
              </a:rPr>
              <a:t>Hyperthermia</a:t>
            </a:r>
            <a:endParaRPr lang="ru-RU" sz="3600" dirty="0" smtClean="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xmlns="" val="3446689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latin typeface="Times New Roman" pitchFamily="18" charset="0"/>
                <a:cs typeface="Times New Roman" pitchFamily="18" charset="0"/>
              </a:rPr>
              <a:t>COLD APPLICATION </a:t>
            </a:r>
            <a:endParaRPr lang="ru-RU" b="1" dirty="0">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r>
              <a:rPr lang="en-US" b="1" dirty="0" smtClean="0">
                <a:latin typeface="Times New Roman" pitchFamily="18" charset="0"/>
                <a:cs typeface="Times New Roman" pitchFamily="18" charset="0"/>
              </a:rPr>
              <a:t>Cold application </a:t>
            </a:r>
            <a:r>
              <a:rPr lang="en-US" dirty="0" smtClean="0">
                <a:latin typeface="Times New Roman" pitchFamily="18" charset="0"/>
                <a:cs typeface="Times New Roman" pitchFamily="18" charset="0"/>
              </a:rPr>
              <a:t>is the application of a cold agent cooler than skin either in a moist or dry form, on the surface of the skin;</a:t>
            </a:r>
            <a:endParaRPr lang="ru-RU"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537</TotalTime>
  <Words>1600</Words>
  <PresentationFormat>Экран (4:3)</PresentationFormat>
  <Paragraphs>211</Paragraphs>
  <Slides>22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Тема Office</vt:lpstr>
      <vt:lpstr>Слайд 1</vt:lpstr>
      <vt:lpstr>Слайд 2</vt:lpstr>
      <vt:lpstr>HOT APPLICATION </vt:lpstr>
      <vt:lpstr>PHYSIOLOGICAL EFFECTS </vt:lpstr>
      <vt:lpstr>Classification of Hot Applications</vt:lpstr>
      <vt:lpstr>List the indications for therapeutic uses of hot applications</vt:lpstr>
      <vt:lpstr>List the Contraindications for hot applications</vt:lpstr>
      <vt:lpstr>List the Complications of the hot applications</vt:lpstr>
      <vt:lpstr>COLD APPLICATION </vt:lpstr>
      <vt:lpstr>Classification of cold Applications</vt:lpstr>
      <vt:lpstr>PHYSIOLOGICAL EFFECTS </vt:lpstr>
      <vt:lpstr>List the Indications for therapeutic uses of hot applications</vt:lpstr>
      <vt:lpstr>List the Contraindications for cold applications  </vt:lpstr>
      <vt:lpstr>COMPLICATIONS OF COLD APPLICATIONS</vt:lpstr>
      <vt:lpstr>FACTORS AFFECTING HEAT AND COLD TOLERANCE</vt:lpstr>
      <vt:lpstr>Слайд 16</vt:lpstr>
      <vt:lpstr>Hot water bottles (Dry heat) </vt:lpstr>
      <vt:lpstr>Hot water bottle</vt:lpstr>
      <vt:lpstr>Moist hot compress</vt:lpstr>
      <vt:lpstr>Слайд 20</vt:lpstr>
      <vt:lpstr>Ice pack  </vt:lpstr>
      <vt:lpstr>Слайд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User</cp:lastModifiedBy>
  <cp:revision>62</cp:revision>
  <dcterms:modified xsi:type="dcterms:W3CDTF">2018-08-17T10:27:44Z</dcterms:modified>
</cp:coreProperties>
</file>